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9"/>
  </p:notesMasterIdLst>
  <p:sldIdLst>
    <p:sldId id="256" r:id="rId2"/>
    <p:sldId id="275" r:id="rId3"/>
    <p:sldId id="464" r:id="rId4"/>
    <p:sldId id="465" r:id="rId5"/>
    <p:sldId id="277" r:id="rId6"/>
    <p:sldId id="297" r:id="rId7"/>
    <p:sldId id="278" r:id="rId8"/>
    <p:sldId id="314" r:id="rId9"/>
    <p:sldId id="315" r:id="rId10"/>
    <p:sldId id="316" r:id="rId11"/>
    <p:sldId id="398" r:id="rId12"/>
    <p:sldId id="399" r:id="rId13"/>
    <p:sldId id="513" r:id="rId14"/>
    <p:sldId id="449" r:id="rId15"/>
    <p:sldId id="514" r:id="rId16"/>
    <p:sldId id="521" r:id="rId17"/>
    <p:sldId id="522" r:id="rId18"/>
    <p:sldId id="523" r:id="rId19"/>
    <p:sldId id="524" r:id="rId20"/>
    <p:sldId id="499" r:id="rId21"/>
    <p:sldId id="500" r:id="rId22"/>
    <p:sldId id="502" r:id="rId23"/>
    <p:sldId id="525" r:id="rId24"/>
    <p:sldId id="526" r:id="rId25"/>
    <p:sldId id="527" r:id="rId26"/>
    <p:sldId id="503" r:id="rId27"/>
    <p:sldId id="504" r:id="rId28"/>
    <p:sldId id="505" r:id="rId29"/>
    <p:sldId id="528" r:id="rId30"/>
    <p:sldId id="506" r:id="rId31"/>
    <p:sldId id="507" r:id="rId32"/>
    <p:sldId id="508" r:id="rId33"/>
    <p:sldId id="509" r:id="rId34"/>
    <p:sldId id="510" r:id="rId35"/>
    <p:sldId id="511" r:id="rId36"/>
    <p:sldId id="512" r:id="rId37"/>
    <p:sldId id="467" r:id="rId38"/>
    <p:sldId id="530" r:id="rId39"/>
    <p:sldId id="469" r:id="rId40"/>
    <p:sldId id="535" r:id="rId41"/>
    <p:sldId id="536" r:id="rId42"/>
    <p:sldId id="537" r:id="rId43"/>
    <p:sldId id="470" r:id="rId44"/>
    <p:sldId id="531" r:id="rId45"/>
    <p:sldId id="532" r:id="rId46"/>
    <p:sldId id="533" r:id="rId47"/>
    <p:sldId id="534" r:id="rId48"/>
    <p:sldId id="484" r:id="rId49"/>
    <p:sldId id="443" r:id="rId50"/>
    <p:sldId id="515" r:id="rId51"/>
    <p:sldId id="538" r:id="rId52"/>
    <p:sldId id="539" r:id="rId53"/>
    <p:sldId id="540" r:id="rId54"/>
    <p:sldId id="396" r:id="rId55"/>
    <p:sldId id="466" r:id="rId56"/>
    <p:sldId id="332" r:id="rId57"/>
    <p:sldId id="296" r:id="rId58"/>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3" autoAdjust="0"/>
    <p:restoredTop sz="94609" autoAdjust="0"/>
  </p:normalViewPr>
  <p:slideViewPr>
    <p:cSldViewPr>
      <p:cViewPr varScale="1">
        <p:scale>
          <a:sx n="83" d="100"/>
          <a:sy n="83" d="100"/>
        </p:scale>
        <p:origin x="127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H_rok_programu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r>
              <a:rPr lang="sk-SK" sz="1600" b="1" dirty="0">
                <a:solidFill>
                  <a:srgbClr val="FF0000"/>
                </a:solidFill>
              </a:rPr>
              <a:t>SOŠP </a:t>
            </a:r>
            <a:r>
              <a:rPr lang="sk-SK" sz="1600" b="1" dirty="0" err="1">
                <a:solidFill>
                  <a:srgbClr val="FF0000"/>
                </a:solidFill>
              </a:rPr>
              <a:t>Kňažia</a:t>
            </a:r>
            <a:r>
              <a:rPr lang="sk-SK" sz="1600" b="1" dirty="0">
                <a:solidFill>
                  <a:srgbClr val="FF0000"/>
                </a:solidFill>
              </a:rPr>
              <a:t> v školskom roku 2023/24 v </a:t>
            </a:r>
            <a:r>
              <a:rPr lang="sk-SK" sz="1600" b="1" dirty="0" err="1">
                <a:solidFill>
                  <a:srgbClr val="FF0000"/>
                </a:solidFill>
              </a:rPr>
              <a:t>SdV</a:t>
            </a:r>
            <a:r>
              <a:rPr lang="sk-SK" sz="1600" b="1" dirty="0">
                <a:solidFill>
                  <a:srgbClr val="FF0000"/>
                </a:solidFill>
              </a:rPr>
              <a:t> a </a:t>
            </a:r>
            <a:r>
              <a:rPr lang="sk-SK" sz="1600" b="1" dirty="0" err="1">
                <a:solidFill>
                  <a:srgbClr val="FF0000"/>
                </a:solidFill>
              </a:rPr>
              <a:t>sšv</a:t>
            </a:r>
            <a:r>
              <a:rPr lang="sk-SK" sz="1600" b="1" dirty="0">
                <a:solidFill>
                  <a:srgbClr val="FF0000"/>
                </a:solidFill>
              </a:rPr>
              <a:t> spolupracuje.</a:t>
            </a:r>
          </a:p>
          <a:p>
            <a:pPr>
              <a:defRPr sz="1600"/>
            </a:pPr>
            <a:endParaRPr lang="sk-SK" sz="1600" b="1" dirty="0">
              <a:solidFill>
                <a:srgbClr val="0070C0"/>
              </a:solidFill>
            </a:endParaRPr>
          </a:p>
          <a:p>
            <a:pPr>
              <a:defRPr sz="1600"/>
            </a:pPr>
            <a:endParaRPr lang="sk-SK" sz="1600" b="1" dirty="0">
              <a:solidFill>
                <a:srgbClr val="0070C0"/>
              </a:solidFill>
            </a:endParaRPr>
          </a:p>
          <a:p>
            <a:pPr>
              <a:defRPr sz="1600"/>
            </a:pPr>
            <a:endParaRPr lang="sk-SK" sz="1600" b="1" dirty="0">
              <a:solidFill>
                <a:srgbClr val="0070C0"/>
              </a:solidFill>
            </a:endParaRPr>
          </a:p>
          <a:p>
            <a:pPr>
              <a:defRPr sz="1600"/>
            </a:pPr>
            <a:r>
              <a:rPr lang="sk-SK" sz="1600" b="1" dirty="0">
                <a:solidFill>
                  <a:srgbClr val="00B050"/>
                </a:solidFill>
              </a:rPr>
              <a:t>SPOLU 41</a:t>
            </a:r>
            <a:r>
              <a:rPr lang="sk-SK" sz="1600" b="1" baseline="0" dirty="0">
                <a:solidFill>
                  <a:srgbClr val="00B050"/>
                </a:solidFill>
              </a:rPr>
              <a:t> firiem</a:t>
            </a:r>
            <a:r>
              <a:rPr lang="sk-SK" sz="1600" b="1" dirty="0">
                <a:solidFill>
                  <a:srgbClr val="00B050"/>
                </a:solidFill>
              </a:rPr>
              <a:t> </a:t>
            </a:r>
          </a:p>
        </c:rich>
      </c:tx>
      <c:layout>
        <c:manualLayout>
          <c:xMode val="edge"/>
          <c:yMode val="edge"/>
          <c:x val="9.2246978226909027E-2"/>
          <c:y val="3.3121045686179393E-2"/>
        </c:manualLayout>
      </c:layout>
      <c:overlay val="0"/>
      <c:spPr>
        <a:noFill/>
        <a:ln>
          <a:noFill/>
        </a:ln>
        <a:effectLst/>
      </c:spPr>
      <c:txPr>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endParaRPr lang="sk-SK"/>
        </a:p>
      </c:txPr>
    </c:title>
    <c:autoTitleDeleted val="0"/>
    <c:plotArea>
      <c:layout>
        <c:manualLayout>
          <c:layoutTarget val="inner"/>
          <c:xMode val="edge"/>
          <c:yMode val="edge"/>
          <c:x val="5.6198262551326497E-2"/>
          <c:y val="0.23579424441419214"/>
          <c:w val="0.92400518423123057"/>
          <c:h val="0.64860417829380546"/>
        </c:manualLayout>
      </c:layout>
      <c:barChart>
        <c:barDir val="col"/>
        <c:grouping val="clustered"/>
        <c:varyColors val="0"/>
        <c:ser>
          <c:idx val="0"/>
          <c:order val="0"/>
          <c:tx>
            <c:strRef>
              <c:f>Hárok1!$B$1</c:f>
              <c:strCache>
                <c:ptCount val="1"/>
                <c:pt idx="0">
                  <c:v>Počet firiem</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Hárok1!$A$2:$A$6</c:f>
              <c:strCache>
                <c:ptCount val="3"/>
                <c:pt idx="0">
                  <c:v>Strojárske firmy</c:v>
                </c:pt>
                <c:pt idx="1">
                  <c:v>Elektro firmy</c:v>
                </c:pt>
                <c:pt idx="2">
                  <c:v>Autoopravárenské firmy</c:v>
                </c:pt>
              </c:strCache>
            </c:strRef>
          </c:cat>
          <c:val>
            <c:numRef>
              <c:f>Hárok1!$B$2:$B$6</c:f>
              <c:numCache>
                <c:formatCode>General</c:formatCode>
                <c:ptCount val="5"/>
                <c:pt idx="0">
                  <c:v>19</c:v>
                </c:pt>
                <c:pt idx="1">
                  <c:v>14</c:v>
                </c:pt>
                <c:pt idx="2">
                  <c:v>8</c:v>
                </c:pt>
              </c:numCache>
            </c:numRef>
          </c:val>
          <c:extLst>
            <c:ext xmlns:c16="http://schemas.microsoft.com/office/drawing/2014/chart" uri="{C3380CC4-5D6E-409C-BE32-E72D297353CC}">
              <c16:uniqueId val="{00000000-1BF8-426F-9286-FF3A7AB82EBF}"/>
            </c:ext>
          </c:extLst>
        </c:ser>
        <c:dLbls>
          <c:showLegendKey val="0"/>
          <c:showVal val="1"/>
          <c:showCatName val="0"/>
          <c:showSerName val="0"/>
          <c:showPercent val="0"/>
          <c:showBubbleSize val="0"/>
        </c:dLbls>
        <c:gapWidth val="164"/>
        <c:overlap val="-22"/>
        <c:axId val="1481940848"/>
        <c:axId val="1297254000"/>
      </c:barChart>
      <c:catAx>
        <c:axId val="14819408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sk-SK"/>
          </a:p>
        </c:txPr>
        <c:crossAx val="1297254000"/>
        <c:crosses val="autoZero"/>
        <c:auto val="1"/>
        <c:lblAlgn val="ctr"/>
        <c:lblOffset val="100"/>
        <c:noMultiLvlLbl val="0"/>
      </c:catAx>
      <c:valAx>
        <c:axId val="1297254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sk-SK"/>
          </a:p>
        </c:txPr>
        <c:crossAx val="148194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42D476C-C628-47CF-9065-4FD0B53249BA}" type="datetimeFigureOut">
              <a:rPr lang="sk-SK" smtClean="0"/>
              <a:t>10. 10. 2023</a:t>
            </a:fld>
            <a:endParaRPr lang="sk-SK"/>
          </a:p>
        </p:txBody>
      </p:sp>
      <p:sp>
        <p:nvSpPr>
          <p:cNvPr id="4" name="Zástupný symbol obrazu snímky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4B5A872-95A5-4AC1-9AC1-B765CAA54DC1}" type="slidenum">
              <a:rPr lang="sk-SK" smtClean="0"/>
              <a:t>‹#›</a:t>
            </a:fld>
            <a:endParaRPr lang="sk-SK"/>
          </a:p>
        </p:txBody>
      </p:sp>
    </p:spTree>
    <p:extLst>
      <p:ext uri="{BB962C8B-B14F-4D97-AF65-F5344CB8AC3E}">
        <p14:creationId xmlns:p14="http://schemas.microsoft.com/office/powerpoint/2010/main" val="2947248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B5A872-95A5-4AC1-9AC1-B765CAA54DC1}" type="slidenum">
              <a:rPr lang="sk-SK" smtClean="0"/>
              <a:t>14</a:t>
            </a:fld>
            <a:endParaRPr lang="sk-SK"/>
          </a:p>
        </p:txBody>
      </p:sp>
    </p:spTree>
    <p:extLst>
      <p:ext uri="{BB962C8B-B14F-4D97-AF65-F5344CB8AC3E}">
        <p14:creationId xmlns:p14="http://schemas.microsoft.com/office/powerpoint/2010/main" val="1884547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sk-SK" smtClean="0"/>
              <a:t>Upravte štýly predlohy textu</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324806F1-CC85-49EA-A33A-F55769FA152E}" type="datetimeFigureOut">
              <a:rPr lang="sk-SK" smtClean="0"/>
              <a:pPr/>
              <a:t>10. 10. 2023</a:t>
            </a:fld>
            <a:endParaRPr lang="sk-SK"/>
          </a:p>
        </p:txBody>
      </p:sp>
      <p:sp>
        <p:nvSpPr>
          <p:cNvPr id="5" name="Footer Placeholder 4"/>
          <p:cNvSpPr>
            <a:spLocks noGrp="1"/>
          </p:cNvSpPr>
          <p:nvPr>
            <p:ph type="ftr" sz="quarter" idx="11"/>
          </p:nvPr>
        </p:nvSpPr>
        <p:spPr>
          <a:xfrm>
            <a:off x="914400" y="4323846"/>
            <a:ext cx="4880610" cy="365125"/>
          </a:xfrm>
        </p:spPr>
        <p:txBody>
          <a:bodyPr/>
          <a:lstStyle/>
          <a:p>
            <a:endParaRPr lang="sk-SK"/>
          </a:p>
        </p:txBody>
      </p:sp>
      <p:sp>
        <p:nvSpPr>
          <p:cNvPr id="6" name="Slide Number Placeholder 5"/>
          <p:cNvSpPr>
            <a:spLocks noGrp="1"/>
          </p:cNvSpPr>
          <p:nvPr>
            <p:ph type="sldNum" sz="quarter" idx="12"/>
          </p:nvPr>
        </p:nvSpPr>
        <p:spPr>
          <a:xfrm>
            <a:off x="6057900" y="1430867"/>
            <a:ext cx="2171700" cy="365125"/>
          </a:xfrm>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330963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12389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ov a popis">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24806F1-CC85-49EA-A33A-F55769FA152E}" type="datetimeFigureOut">
              <a:rPr lang="sk-SK" smtClean="0"/>
              <a:pPr/>
              <a:t>10. 10. 2023</a:t>
            </a:fld>
            <a:endParaRPr lang="sk-SK"/>
          </a:p>
        </p:txBody>
      </p:sp>
      <p:sp>
        <p:nvSpPr>
          <p:cNvPr id="6" name="Footer Placeholder 5"/>
          <p:cNvSpPr>
            <a:spLocks noGrp="1"/>
          </p:cNvSpPr>
          <p:nvPr>
            <p:ph type="ftr" sz="quarter" idx="11"/>
          </p:nvPr>
        </p:nvSpPr>
        <p:spPr>
          <a:xfrm>
            <a:off x="594360" y="381001"/>
            <a:ext cx="4830656" cy="365125"/>
          </a:xfrm>
        </p:spPr>
        <p:txBody>
          <a:bodyPr/>
          <a:lstStyle/>
          <a:p>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326922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nuka s popisom">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sk-SK" smtClean="0"/>
              <a:t>Upravte štýly predlohy textu</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24806F1-CC85-49EA-A33A-F55769FA152E}" type="datetimeFigureOut">
              <a:rPr lang="sk-SK" smtClean="0"/>
              <a:pPr/>
              <a:t>10. 10. 2023</a:t>
            </a:fld>
            <a:endParaRPr lang="sk-SK"/>
          </a:p>
        </p:txBody>
      </p:sp>
      <p:sp>
        <p:nvSpPr>
          <p:cNvPr id="6" name="Footer Placeholder 5"/>
          <p:cNvSpPr>
            <a:spLocks noGrp="1"/>
          </p:cNvSpPr>
          <p:nvPr>
            <p:ph type="ftr" sz="quarter" idx="11"/>
          </p:nvPr>
        </p:nvSpPr>
        <p:spPr>
          <a:xfrm>
            <a:off x="594360" y="379438"/>
            <a:ext cx="4830656" cy="365125"/>
          </a:xfrm>
        </p:spPr>
        <p:txBody>
          <a:bodyPr/>
          <a:lstStyle/>
          <a:p>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DBED2740-57E2-4E31-85EB-97C6FF3AE835}" type="slidenum">
              <a:rPr lang="sk-SK" smtClean="0"/>
              <a:pPr/>
              <a:t>‹#›</a:t>
            </a:fld>
            <a:endParaRPr lang="sk-SK"/>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1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s názvom">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324806F1-CC85-49EA-A33A-F55769FA152E}" type="datetimeFigureOut">
              <a:rPr lang="sk-SK" smtClean="0"/>
              <a:pPr/>
              <a:t>10. 10. 2023</a:t>
            </a:fld>
            <a:endParaRPr lang="sk-SK"/>
          </a:p>
        </p:txBody>
      </p:sp>
      <p:sp>
        <p:nvSpPr>
          <p:cNvPr id="6" name="Footer Placeholder 5"/>
          <p:cNvSpPr>
            <a:spLocks noGrp="1"/>
          </p:cNvSpPr>
          <p:nvPr>
            <p:ph type="ftr" sz="quarter" idx="11"/>
          </p:nvPr>
        </p:nvSpPr>
        <p:spPr>
          <a:xfrm>
            <a:off x="594360" y="378884"/>
            <a:ext cx="4830656" cy="365125"/>
          </a:xfrm>
        </p:spPr>
        <p:txBody>
          <a:bodyPr/>
          <a:lstStyle/>
          <a:p>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374266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1725090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77998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1605298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24806F1-CC85-49EA-A33A-F55769FA152E}" type="datetimeFigureOut">
              <a:rPr lang="sk-SK" smtClean="0"/>
              <a:pPr/>
              <a:t>10. 10. 2023</a:t>
            </a:fld>
            <a:endParaRPr lang="sk-SK"/>
          </a:p>
        </p:txBody>
      </p:sp>
      <p:sp>
        <p:nvSpPr>
          <p:cNvPr id="5" name="Footer Placeholder 4"/>
          <p:cNvSpPr>
            <a:spLocks noGrp="1"/>
          </p:cNvSpPr>
          <p:nvPr>
            <p:ph type="ftr" sz="quarter" idx="11"/>
          </p:nvPr>
        </p:nvSpPr>
        <p:spPr>
          <a:xfrm>
            <a:off x="594360" y="381001"/>
            <a:ext cx="4830656" cy="365125"/>
          </a:xfrm>
        </p:spPr>
        <p:txBody>
          <a:bodyPr/>
          <a:lstStyle/>
          <a:p>
            <a:endParaRPr lang="sk-SK"/>
          </a:p>
        </p:txBody>
      </p:sp>
      <p:sp>
        <p:nvSpPr>
          <p:cNvPr id="6" name="Slide Number Placeholder 5"/>
          <p:cNvSpPr>
            <a:spLocks noGrp="1"/>
          </p:cNvSpPr>
          <p:nvPr>
            <p:ph type="sldNum" sz="quarter" idx="12"/>
          </p:nvPr>
        </p:nvSpPr>
        <p:spPr>
          <a:xfrm>
            <a:off x="7882466" y="381001"/>
            <a:ext cx="667174" cy="365125"/>
          </a:xfrm>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76018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277763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sk-SK" smtClean="0"/>
              <a:t>Upravte štýly predlohy textu</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24806F1-CC85-49EA-A33A-F55769FA152E}" type="datetimeFigureOut">
              <a:rPr lang="sk-SK" smtClean="0"/>
              <a:pPr/>
              <a:t>10. 10. 2023</a:t>
            </a:fld>
            <a:endParaRPr lang="sk-SK"/>
          </a:p>
        </p:txBody>
      </p:sp>
      <p:sp>
        <p:nvSpPr>
          <p:cNvPr id="5" name="Footer Placeholder 4"/>
          <p:cNvSpPr>
            <a:spLocks noGrp="1"/>
          </p:cNvSpPr>
          <p:nvPr>
            <p:ph type="ftr" sz="quarter" idx="11"/>
          </p:nvPr>
        </p:nvSpPr>
        <p:spPr>
          <a:xfrm>
            <a:off x="594360" y="381001"/>
            <a:ext cx="4830656" cy="365125"/>
          </a:xfrm>
        </p:spPr>
        <p:txBody>
          <a:bodyPr/>
          <a:lstStyle/>
          <a:p>
            <a:endParaRPr lang="sk-SK"/>
          </a:p>
        </p:txBody>
      </p:sp>
      <p:sp>
        <p:nvSpPr>
          <p:cNvPr id="6" name="Slide Number Placeholder 5"/>
          <p:cNvSpPr>
            <a:spLocks noGrp="1"/>
          </p:cNvSpPr>
          <p:nvPr>
            <p:ph type="sldNum" sz="quarter" idx="12"/>
          </p:nvPr>
        </p:nvSpPr>
        <p:spPr>
          <a:xfrm>
            <a:off x="7882466" y="381001"/>
            <a:ext cx="667173" cy="365125"/>
          </a:xfrm>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185371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359069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594359" y="3132667"/>
            <a:ext cx="3910579" cy="3130973"/>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4642098" y="3132667"/>
            <a:ext cx="3907541" cy="3130973"/>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78301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231047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159296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sk-SK" smtClean="0"/>
              <a:t>Upravte štýly predlohy textu</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137745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324806F1-CC85-49EA-A33A-F55769FA152E}" type="datetimeFigureOut">
              <a:rPr lang="sk-SK" smtClean="0"/>
              <a:pPr/>
              <a:t>10. 10. 2023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BED2740-57E2-4E31-85EB-97C6FF3AE835}" type="slidenum">
              <a:rPr lang="sk-SK" smtClean="0"/>
              <a:pPr/>
              <a:t>‹#›</a:t>
            </a:fld>
            <a:endParaRPr lang="sk-SK"/>
          </a:p>
        </p:txBody>
      </p:sp>
    </p:spTree>
    <p:extLst>
      <p:ext uri="{BB962C8B-B14F-4D97-AF65-F5344CB8AC3E}">
        <p14:creationId xmlns:p14="http://schemas.microsoft.com/office/powerpoint/2010/main" val="146593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4806F1-CC85-49EA-A33A-F55769FA152E}" type="datetimeFigureOut">
              <a:rPr lang="sk-SK" smtClean="0"/>
              <a:pPr/>
              <a:t>10. 10. 2023</a:t>
            </a:fld>
            <a:endParaRPr lang="sk-SK"/>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ED2740-57E2-4E31-85EB-97C6FF3AE835}" type="slidenum">
              <a:rPr lang="sk-SK" smtClean="0"/>
              <a:pPr/>
              <a:t>‹#›</a:t>
            </a:fld>
            <a:endParaRPr lang="sk-SK"/>
          </a:p>
        </p:txBody>
      </p:sp>
    </p:spTree>
    <p:extLst>
      <p:ext uri="{BB962C8B-B14F-4D97-AF65-F5344CB8AC3E}">
        <p14:creationId xmlns:p14="http://schemas.microsoft.com/office/powerpoint/2010/main" val="747844143"/>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712845"/>
            <a:ext cx="7315200" cy="1825096"/>
          </a:xfrm>
        </p:spPr>
        <p:txBody>
          <a:bodyPr>
            <a:noAutofit/>
          </a:bodyPr>
          <a:lstStyle/>
          <a:p>
            <a:r>
              <a:rPr lang="sk-SK" sz="4800" dirty="0" smtClean="0"/>
              <a:t>Plenárne zasadnutie ZRPŠ pri SOŠP v Dolnom Kubíne</a:t>
            </a:r>
            <a:endParaRPr lang="sk-SK" sz="4800" dirty="0"/>
          </a:p>
        </p:txBody>
      </p:sp>
      <p:sp>
        <p:nvSpPr>
          <p:cNvPr id="3" name="Podnadpis 2"/>
          <p:cNvSpPr>
            <a:spLocks noGrp="1"/>
          </p:cNvSpPr>
          <p:nvPr>
            <p:ph type="subTitle" idx="1"/>
          </p:nvPr>
        </p:nvSpPr>
        <p:spPr>
          <a:xfrm>
            <a:off x="971600" y="2537941"/>
            <a:ext cx="7474024" cy="822709"/>
          </a:xfrm>
        </p:spPr>
        <p:txBody>
          <a:bodyPr/>
          <a:lstStyle/>
          <a:p>
            <a:r>
              <a:rPr lang="sk-SK" dirty="0">
                <a:solidFill>
                  <a:schemeClr val="accent4">
                    <a:lumMod val="20000"/>
                    <a:lumOff val="80000"/>
                  </a:schemeClr>
                </a:solidFill>
              </a:rPr>
              <a:t>4</a:t>
            </a:r>
            <a:r>
              <a:rPr lang="sk-SK" dirty="0" smtClean="0">
                <a:solidFill>
                  <a:schemeClr val="accent4">
                    <a:lumMod val="20000"/>
                    <a:lumOff val="80000"/>
                  </a:schemeClr>
                </a:solidFill>
              </a:rPr>
              <a:t>.október 2023</a:t>
            </a:r>
            <a:endParaRPr lang="sk-SK" dirty="0">
              <a:solidFill>
                <a:schemeClr val="accent4">
                  <a:lumMod val="20000"/>
                  <a:lumOff val="80000"/>
                </a:schemeClr>
              </a:solidFill>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116" y="2949295"/>
            <a:ext cx="5680484" cy="28822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778098"/>
          </a:xfrm>
        </p:spPr>
        <p:txBody>
          <a:bodyPr>
            <a:normAutofit/>
          </a:bodyPr>
          <a:lstStyle/>
          <a:p>
            <a:r>
              <a:rPr lang="sk-SK" dirty="0"/>
              <a:t>Triedny aktív</a:t>
            </a:r>
          </a:p>
        </p:txBody>
      </p:sp>
      <p:sp>
        <p:nvSpPr>
          <p:cNvPr id="2" name="Zástupný symbol pro obsah 1"/>
          <p:cNvSpPr>
            <a:spLocks noGrp="1"/>
          </p:cNvSpPr>
          <p:nvPr>
            <p:ph idx="1"/>
          </p:nvPr>
        </p:nvSpPr>
        <p:spPr>
          <a:xfrm>
            <a:off x="611560" y="1124744"/>
            <a:ext cx="8229600" cy="5098571"/>
          </a:xfrm>
        </p:spPr>
        <p:txBody>
          <a:bodyPr>
            <a:noAutofit/>
          </a:bodyPr>
          <a:lstStyle/>
          <a:p>
            <a:pPr lvl="0"/>
            <a:endParaRPr lang="sk-SK" sz="1600" b="1" i="1" dirty="0"/>
          </a:p>
          <a:p>
            <a:pPr lvl="0"/>
            <a:r>
              <a:rPr lang="sk-SK" sz="1600" b="1" i="1" dirty="0"/>
              <a:t>Triedny aktív (TA)</a:t>
            </a:r>
            <a:r>
              <a:rPr lang="sk-SK" sz="1600" dirty="0"/>
              <a:t> je hlavným článkom štruktúry rodičovského združenia. Vzniká        na prvej schôdzi triednych aktívov v školskom roku na základe prijatí členstva rodičov     v Rodičovskom združení zápisom v školskom roku  v zápisnici zo zasadnutia triedneho aktívu. Jeho poslaním je napomáhať vytváraniu vzťahov spolupráce a vzájomnej pomoci medzi rodičmi, triednym učiteľom a v danej triede vyučujúcimi učiteľmi s cieľom podieľať sa na regulácii a skvalitňovaní výchovno-vzdelávacieho procesu a zabezpečovaní </a:t>
            </a:r>
            <a:r>
              <a:rPr lang="sk-SK" sz="1600" dirty="0" err="1"/>
              <a:t>mimotriednej</a:t>
            </a:r>
            <a:r>
              <a:rPr lang="sk-SK" sz="1600" dirty="0"/>
              <a:t> a záujmovej činnosti žiakov triedy.</a:t>
            </a:r>
          </a:p>
          <a:p>
            <a:pPr lvl="0"/>
            <a:r>
              <a:rPr lang="sk-SK" sz="1600" b="1" dirty="0"/>
              <a:t>Triedny aktív</a:t>
            </a:r>
            <a:r>
              <a:rPr lang="sk-SK" sz="1600" dirty="0"/>
              <a:t> zasadá pravidelne 1 x za štvrťrok školského roka. Zasadnutia TA zvoláva Rodičovská rada po dohode s vedením školy. Predseda TA (triedny dôverník) môže zvolať na návrh rodičov alebo triedneho učiteľa mimoriadne zasadnutia TA na riešenie vážneho problému alebo v inej neodkladnej záležitosti.</a:t>
            </a:r>
          </a:p>
          <a:p>
            <a:pPr lvl="0"/>
            <a:r>
              <a:rPr lang="sk-SK" sz="1600" dirty="0"/>
              <a:t>Zasadnutie triedneho aktívu  riadi jeho predseda (triedny dôverník). V prípade jeho neprítomnosti na zasadnutí ktorýkoľvek  z prítomných rodičov. Z každého zasadnutia sa vykonáva  </a:t>
            </a:r>
            <a:r>
              <a:rPr lang="sk-SK" sz="1600" i="1" dirty="0"/>
              <a:t>zápisnica,</a:t>
            </a:r>
            <a:r>
              <a:rPr lang="sk-SK" sz="1600" dirty="0"/>
              <a:t> ktorú spracuje zapisovateľ  TA zrozumiteľnou formou s dôrazom    na formuláciu pripomienok rodičov (adresnosť, jasnosť, autoritatívnosť a pod.).             Do zápisnice sa uvádzajú aj tie pripomienky a návrhy rodičov, ktoré boli priamo na aktíve riešené a doriešené zo strany rodičov alebo triedneho učiteľa (vyučujúcich učiteľov) a nevyžadujú angažovanosť Rodičovskej rady alebo vedenia školy.</a:t>
            </a:r>
          </a:p>
          <a:p>
            <a:endParaRPr lang="sk-SK" sz="1600" dirty="0"/>
          </a:p>
        </p:txBody>
      </p:sp>
    </p:spTree>
    <p:extLst>
      <p:ext uri="{BB962C8B-B14F-4D97-AF65-F5344CB8AC3E}">
        <p14:creationId xmlns:p14="http://schemas.microsoft.com/office/powerpoint/2010/main" val="189240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a:extLst>
              <a:ext uri="{FF2B5EF4-FFF2-40B4-BE49-F238E27FC236}">
                <a16:creationId xmlns:a16="http://schemas.microsoft.com/office/drawing/2014/main" id="{E903A079-35AF-4175-BBF3-C3C130E90F13}"/>
              </a:ext>
            </a:extLst>
          </p:cNvPr>
          <p:cNvSpPr/>
          <p:nvPr/>
        </p:nvSpPr>
        <p:spPr>
          <a:xfrm>
            <a:off x="179512" y="332656"/>
            <a:ext cx="7776864" cy="1963614"/>
          </a:xfrm>
          <a:prstGeom prst="rect">
            <a:avLst/>
          </a:prstGeom>
        </p:spPr>
        <p:txBody>
          <a:bodyPr wrap="square">
            <a:spAutoFit/>
          </a:bodyPr>
          <a:lstStyle/>
          <a:p>
            <a:pPr algn="ctr">
              <a:lnSpc>
                <a:spcPct val="115000"/>
              </a:lnSpc>
              <a:spcAft>
                <a:spcPts val="1000"/>
              </a:spcAft>
            </a:pPr>
            <a:r>
              <a:rPr lang="sk-SK"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ČERPANIE PROSTRIEDKOV ZRPŠ</a:t>
            </a:r>
          </a:p>
          <a:p>
            <a:pPr algn="ctr">
              <a:lnSpc>
                <a:spcPct val="115000"/>
              </a:lnSpc>
              <a:spcAft>
                <a:spcPts val="1000"/>
              </a:spcAft>
            </a:pPr>
            <a:r>
              <a:rPr lang="sk-SK"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V ŠKOLSKOM ROKU </a:t>
            </a:r>
            <a:r>
              <a:rPr lang="sk-SK" sz="24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2022/2023</a:t>
            </a:r>
            <a:endParaRPr lang="sk-SK"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sk-SK"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sk-SK"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64904"/>
            <a:ext cx="8712968"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ĺžnik 8"/>
          <p:cNvSpPr/>
          <p:nvPr/>
        </p:nvSpPr>
        <p:spPr>
          <a:xfrm>
            <a:off x="611560" y="2132856"/>
            <a:ext cx="7992888" cy="3970318"/>
          </a:xfrm>
          <a:prstGeom prst="rect">
            <a:avLst/>
          </a:prstGeom>
        </p:spPr>
        <p:txBody>
          <a:bodyPr wrap="square">
            <a:spAutoFit/>
          </a:bodyPr>
          <a:lstStyle/>
          <a:p>
            <a:r>
              <a:rPr lang="sk-SK" sz="2800" dirty="0"/>
              <a:t>PRÍJMY:</a:t>
            </a:r>
          </a:p>
          <a:p>
            <a:r>
              <a:rPr lang="sk-SK" sz="2800" dirty="0"/>
              <a:t>Zostatok na účte k 30.06.2022				                                        </a:t>
            </a:r>
            <a:r>
              <a:rPr lang="sk-SK" sz="2800" dirty="0" smtClean="0"/>
              <a:t>       1857,68 </a:t>
            </a:r>
            <a:r>
              <a:rPr lang="sk-SK" sz="2800" dirty="0"/>
              <a:t>€</a:t>
            </a:r>
          </a:p>
          <a:p>
            <a:r>
              <a:rPr lang="sk-SK" sz="2800" dirty="0"/>
              <a:t>Zostatok v pokladni  k 30.06.2022					          </a:t>
            </a:r>
            <a:r>
              <a:rPr lang="sk-SK" sz="2800" dirty="0" smtClean="0"/>
              <a:t>                      </a:t>
            </a:r>
            <a:r>
              <a:rPr lang="sk-SK" sz="2800" dirty="0"/>
              <a:t>17,08 € </a:t>
            </a:r>
          </a:p>
          <a:p>
            <a:r>
              <a:rPr lang="sk-SK" sz="2800" dirty="0"/>
              <a:t>Príspevok do ZRPŠ v šk. roku  2022/2023				         </a:t>
            </a:r>
            <a:r>
              <a:rPr lang="sk-SK" sz="2800" dirty="0" smtClean="0"/>
              <a:t>                  </a:t>
            </a:r>
            <a:r>
              <a:rPr lang="sk-SK" sz="2800" dirty="0"/>
              <a:t>4 572,00 €</a:t>
            </a:r>
          </a:p>
          <a:p>
            <a:r>
              <a:rPr lang="sk-SK" sz="2800" dirty="0"/>
              <a:t>SPOLU:									          </a:t>
            </a:r>
            <a:r>
              <a:rPr lang="sk-SK" sz="2800" dirty="0" smtClean="0"/>
              <a:t>                          </a:t>
            </a:r>
            <a:r>
              <a:rPr lang="sk-SK" sz="2800" dirty="0"/>
              <a:t>6 446,76 € </a:t>
            </a:r>
          </a:p>
        </p:txBody>
      </p:sp>
    </p:spTree>
    <p:extLst>
      <p:ext uri="{BB962C8B-B14F-4D97-AF65-F5344CB8AC3E}">
        <p14:creationId xmlns:p14="http://schemas.microsoft.com/office/powerpoint/2010/main" val="19094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478" y="980728"/>
            <a:ext cx="833029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ĺžnik 3"/>
          <p:cNvSpPr/>
          <p:nvPr/>
        </p:nvSpPr>
        <p:spPr>
          <a:xfrm>
            <a:off x="1547664" y="794946"/>
            <a:ext cx="6696744" cy="4790286"/>
          </a:xfrm>
          <a:prstGeom prst="rect">
            <a:avLst/>
          </a:prstGeom>
        </p:spPr>
        <p:txBody>
          <a:bodyPr wrap="square">
            <a:spAutoFit/>
          </a:bodyPr>
          <a:lstStyle/>
          <a:p>
            <a:pPr>
              <a:lnSpc>
                <a:spcPct val="115000"/>
              </a:lnSpc>
              <a:spcAft>
                <a:spcPts val="1000"/>
              </a:spcAft>
            </a:pPr>
            <a:r>
              <a:rPr lang="sk-SK" sz="1100"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sk-SK" sz="1400" b="1" dirty="0">
                <a:latin typeface="Calibri" panose="020F0502020204030204" pitchFamily="34" charset="0"/>
                <a:ea typeface="Times New Roman" panose="02020603050405020304" pitchFamily="18" charset="0"/>
                <a:cs typeface="Times New Roman" panose="02020603050405020304" pitchFamily="18" charset="0"/>
              </a:rPr>
              <a:t>VÝDAJE:			</a:t>
            </a:r>
            <a:r>
              <a:rPr lang="sk-SK" sz="1400" b="1" dirty="0" smtClean="0">
                <a:latin typeface="Calibri" panose="020F0502020204030204" pitchFamily="34" charset="0"/>
                <a:ea typeface="Times New Roman" panose="02020603050405020304" pitchFamily="18" charset="0"/>
                <a:cs typeface="Times New Roman" panose="02020603050405020304" pitchFamily="18" charset="0"/>
              </a:rPr>
              <a:t>              </a:t>
            </a:r>
            <a:r>
              <a:rPr lang="sk-SK" sz="1400" b="1" dirty="0">
                <a:latin typeface="Calibri" panose="020F0502020204030204" pitchFamily="34" charset="0"/>
                <a:ea typeface="Times New Roman" panose="02020603050405020304" pitchFamily="18" charset="0"/>
                <a:cs typeface="Times New Roman" panose="02020603050405020304" pitchFamily="18" charset="0"/>
              </a:rPr>
              <a:t>Plán		        	  Skutočnosť</a:t>
            </a:r>
            <a:endParaRPr lang="sk-SK"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k-SK" sz="1400" dirty="0">
                <a:latin typeface="Calibri" panose="020F0502020204030204" pitchFamily="34" charset="0"/>
                <a:ea typeface="Times New Roman" panose="02020603050405020304" pitchFamily="18" charset="0"/>
                <a:cs typeface="Times New Roman" panose="02020603050405020304" pitchFamily="18" charset="0"/>
              </a:rPr>
              <a:t>1. </a:t>
            </a:r>
            <a:r>
              <a:rPr lang="sk-SK" sz="1400" b="1" dirty="0">
                <a:latin typeface="Calibri" panose="020F0502020204030204" pitchFamily="34" charset="0"/>
                <a:ea typeface="Times New Roman" panose="02020603050405020304" pitchFamily="18" charset="0"/>
                <a:cs typeface="Times New Roman" panose="02020603050405020304" pitchFamily="18" charset="0"/>
              </a:rPr>
              <a:t>Poistenie</a:t>
            </a:r>
            <a:r>
              <a:rPr lang="sk-SK" sz="1400" dirty="0">
                <a:latin typeface="Calibri" panose="020F0502020204030204" pitchFamily="34" charset="0"/>
                <a:ea typeface="Times New Roman" panose="02020603050405020304" pitchFamily="18" charset="0"/>
                <a:cs typeface="Times New Roman" panose="02020603050405020304" pitchFamily="18" charset="0"/>
              </a:rPr>
              <a:t>	</a:t>
            </a:r>
            <a:r>
              <a:rPr lang="sk-SK" sz="1400" dirty="0" smtClean="0">
                <a:latin typeface="Calibri" panose="020F0502020204030204" pitchFamily="34" charset="0"/>
                <a:ea typeface="Times New Roman" panose="02020603050405020304" pitchFamily="18" charset="0"/>
                <a:cs typeface="Times New Roman" panose="02020603050405020304" pitchFamily="18" charset="0"/>
              </a:rPr>
              <a:t>			1</a:t>
            </a:r>
            <a:r>
              <a:rPr lang="sk-SK" sz="1400" dirty="0">
                <a:latin typeface="Calibri" panose="020F0502020204030204" pitchFamily="34" charset="0"/>
                <a:ea typeface="Times New Roman" panose="02020603050405020304" pitchFamily="18" charset="0"/>
                <a:cs typeface="Times New Roman" panose="02020603050405020304" pitchFamily="18" charset="0"/>
              </a:rPr>
              <a:t> 200 €	       	     1 196,74 €</a:t>
            </a:r>
          </a:p>
          <a:p>
            <a:pPr>
              <a:lnSpc>
                <a:spcPct val="115000"/>
              </a:lnSpc>
              <a:spcAft>
                <a:spcPts val="1000"/>
              </a:spcAft>
            </a:pPr>
            <a:r>
              <a:rPr lang="sk-SK" sz="1400" dirty="0">
                <a:latin typeface="Calibri" panose="020F0502020204030204" pitchFamily="34" charset="0"/>
                <a:ea typeface="Times New Roman" panose="02020603050405020304" pitchFamily="18" charset="0"/>
                <a:cs typeface="Times New Roman" panose="02020603050405020304" pitchFamily="18" charset="0"/>
              </a:rPr>
              <a:t>2. </a:t>
            </a:r>
            <a:r>
              <a:rPr lang="sk-SK" sz="1400" b="1" dirty="0">
                <a:latin typeface="Calibri" panose="020F0502020204030204" pitchFamily="34" charset="0"/>
                <a:ea typeface="Times New Roman" panose="02020603050405020304" pitchFamily="18" charset="0"/>
                <a:cs typeface="Times New Roman" panose="02020603050405020304" pitchFamily="18" charset="0"/>
              </a:rPr>
              <a:t>Školské súťaže a olympiády:</a:t>
            </a:r>
            <a:endParaRPr lang="sk-SK"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k-SK" sz="1400" dirty="0">
                <a:latin typeface="Calibri" panose="020F0502020204030204" pitchFamily="34" charset="0"/>
                <a:ea typeface="Times New Roman" panose="02020603050405020304" pitchFamily="18" charset="0"/>
                <a:cs typeface="Times New Roman" panose="02020603050405020304" pitchFamily="18" charset="0"/>
              </a:rPr>
              <a:t>- školské olympiády					       250 €	       	      72,80 €</a:t>
            </a:r>
          </a:p>
          <a:p>
            <a:pPr marR="539750">
              <a:lnSpc>
                <a:spcPct val="115000"/>
              </a:lnSpc>
              <a:spcAft>
                <a:spcPts val="1000"/>
              </a:spcAft>
            </a:pPr>
            <a:r>
              <a:rPr lang="sk-SK" sz="1400" dirty="0">
                <a:latin typeface="Calibri" panose="020F0502020204030204" pitchFamily="34" charset="0"/>
                <a:ea typeface="Times New Roman" panose="02020603050405020304" pitchFamily="18" charset="0"/>
                <a:cs typeface="Times New Roman" panose="02020603050405020304" pitchFamily="18" charset="0"/>
              </a:rPr>
              <a:t>- literárne súťaže                                                                            150 €                        	        0,00 €</a:t>
            </a:r>
          </a:p>
          <a:p>
            <a:pPr>
              <a:lnSpc>
                <a:spcPct val="115000"/>
              </a:lnSpc>
              <a:spcAft>
                <a:spcPts val="1000"/>
              </a:spcAft>
            </a:pPr>
            <a:r>
              <a:rPr lang="sk-SK" sz="1400" dirty="0">
                <a:latin typeface="Calibri" panose="020F0502020204030204" pitchFamily="34" charset="0"/>
                <a:ea typeface="Times New Roman" panose="02020603050405020304" pitchFamily="18" charset="0"/>
                <a:cs typeface="Times New Roman" panose="02020603050405020304" pitchFamily="18" charset="0"/>
              </a:rPr>
              <a:t>- odborné súťaže                                                                             150 €                            340,04 €</a:t>
            </a:r>
          </a:p>
          <a:p>
            <a:pPr>
              <a:lnSpc>
                <a:spcPct val="115000"/>
              </a:lnSpc>
              <a:spcAft>
                <a:spcPts val="1000"/>
              </a:spcAft>
            </a:pPr>
            <a:r>
              <a:rPr lang="sk-SK" sz="1400" dirty="0">
                <a:latin typeface="Calibri" panose="020F0502020204030204" pitchFamily="34" charset="0"/>
                <a:ea typeface="Times New Roman" panose="02020603050405020304" pitchFamily="18" charset="0"/>
                <a:cs typeface="Times New Roman" panose="02020603050405020304" pitchFamily="18" charset="0"/>
              </a:rPr>
              <a:t>- športové súťaže                                                                            150 €                             116,63 €</a:t>
            </a:r>
          </a:p>
          <a:p>
            <a:pPr>
              <a:lnSpc>
                <a:spcPct val="115000"/>
              </a:lnSpc>
              <a:spcAft>
                <a:spcPts val="1000"/>
              </a:spcAft>
            </a:pPr>
            <a:r>
              <a:rPr lang="sk-SK" sz="1400" dirty="0">
                <a:latin typeface="Calibri" panose="020F0502020204030204" pitchFamily="34" charset="0"/>
                <a:ea typeface="Times New Roman" panose="02020603050405020304" pitchFamily="18" charset="0"/>
                <a:cs typeface="Times New Roman" panose="02020603050405020304" pitchFamily="18" charset="0"/>
              </a:rPr>
              <a:t>- spoločenské súťaže                                                                      100 €                            137,00 €</a:t>
            </a:r>
          </a:p>
          <a:p>
            <a:pPr>
              <a:lnSpc>
                <a:spcPct val="115000"/>
              </a:lnSpc>
              <a:spcAft>
                <a:spcPts val="1000"/>
              </a:spcAft>
            </a:pPr>
            <a:r>
              <a:rPr lang="sk-SK" sz="1400" u="sng" dirty="0">
                <a:latin typeface="Calibri" panose="020F0502020204030204" pitchFamily="34" charset="0"/>
                <a:ea typeface="Times New Roman" panose="02020603050405020304" pitchFamily="18" charset="0"/>
                <a:cs typeface="Times New Roman" panose="02020603050405020304" pitchFamily="18" charset="0"/>
              </a:rPr>
              <a:t>- podpora športu a športovej činnosti                                        100 €                               0,00  €</a:t>
            </a:r>
            <a:endParaRPr lang="sk-SK"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k-SK" sz="1400" dirty="0">
                <a:latin typeface="Calibri" panose="020F0502020204030204" pitchFamily="34" charset="0"/>
                <a:ea typeface="Times New Roman" panose="02020603050405020304" pitchFamily="18" charset="0"/>
                <a:cs typeface="Times New Roman" panose="02020603050405020304" pitchFamily="18" charset="0"/>
              </a:rPr>
              <a:t>Spolu:                                                                                                900 €                          666,47 €                                 	</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82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755576" y="1700808"/>
            <a:ext cx="7920880" cy="2400657"/>
          </a:xfrm>
          <a:prstGeom prst="rect">
            <a:avLst/>
          </a:prstGeom>
        </p:spPr>
        <p:txBody>
          <a:bodyPr wrap="square">
            <a:spAutoFit/>
          </a:bodyPr>
          <a:lstStyle/>
          <a:p>
            <a:r>
              <a:rPr lang="sk-SK" dirty="0"/>
              <a:t>	</a:t>
            </a:r>
          </a:p>
          <a:p>
            <a:r>
              <a:rPr lang="sk-SK" sz="1200" dirty="0"/>
              <a:t>3. Odborné exkurzie                                                                     1600 €                           1 204,56 €</a:t>
            </a:r>
          </a:p>
          <a:p>
            <a:r>
              <a:rPr lang="sk-SK" sz="1200" dirty="0"/>
              <a:t>Školské výlety                                                                                 200 €                               481,10 €</a:t>
            </a:r>
          </a:p>
          <a:p>
            <a:r>
              <a:rPr lang="sk-SK" sz="1200" dirty="0"/>
              <a:t>Spolu                                                                                                1800 €                          1 685,66 €    </a:t>
            </a:r>
          </a:p>
          <a:p>
            <a:endParaRPr lang="sk-SK" sz="1200" dirty="0"/>
          </a:p>
          <a:p>
            <a:r>
              <a:rPr lang="sk-SK" sz="1200" dirty="0"/>
              <a:t>4. Záverečné skúšky                                                                     190 €                               190,00 €</a:t>
            </a:r>
          </a:p>
          <a:p>
            <a:r>
              <a:rPr lang="sk-SK" sz="1200" dirty="0"/>
              <a:t>Maturitné skúšky                                                                          294 €                          </a:t>
            </a:r>
            <a:r>
              <a:rPr lang="sk-SK" sz="1200" dirty="0" smtClean="0"/>
              <a:t>      </a:t>
            </a:r>
            <a:r>
              <a:rPr lang="sk-SK" sz="1200" dirty="0"/>
              <a:t>294,00 €</a:t>
            </a:r>
          </a:p>
          <a:p>
            <a:r>
              <a:rPr lang="sk-SK" sz="1200" dirty="0"/>
              <a:t>   Stužková slávnosť                                                                       196 €                             188,00 €</a:t>
            </a:r>
          </a:p>
          <a:p>
            <a:r>
              <a:rPr lang="sk-SK" sz="1200" dirty="0"/>
              <a:t>   Spolu:                                                                                              596 €                         </a:t>
            </a:r>
            <a:r>
              <a:rPr lang="sk-SK" sz="1200" dirty="0" smtClean="0"/>
              <a:t> </a:t>
            </a:r>
            <a:r>
              <a:rPr lang="sk-SK" sz="1200" dirty="0"/>
              <a:t>672,00 €</a:t>
            </a:r>
          </a:p>
          <a:p>
            <a:r>
              <a:rPr lang="sk-SK" sz="1200" dirty="0"/>
              <a:t>5. Odmeny najlepším žiakom:				  	</a:t>
            </a:r>
          </a:p>
          <a:p>
            <a:r>
              <a:rPr lang="sk-SK" sz="1200" dirty="0"/>
              <a:t>- na konci školského roka 2021/2022                                           300 €                       </a:t>
            </a:r>
            <a:r>
              <a:rPr lang="sk-SK" sz="1200" dirty="0" smtClean="0"/>
              <a:t>      </a:t>
            </a:r>
            <a:r>
              <a:rPr lang="sk-SK" sz="1200" dirty="0"/>
              <a:t>400,00 €</a:t>
            </a:r>
          </a:p>
          <a:p>
            <a:r>
              <a:rPr lang="sk-SK" sz="1200" dirty="0"/>
              <a:t>- propagácia a dokumentácia školských aktivít a školy            300 €                               0,00 €</a:t>
            </a:r>
          </a:p>
        </p:txBody>
      </p:sp>
      <p:sp>
        <p:nvSpPr>
          <p:cNvPr id="4" name="BlokTextu 3"/>
          <p:cNvSpPr txBox="1"/>
          <p:nvPr/>
        </p:nvSpPr>
        <p:spPr>
          <a:xfrm>
            <a:off x="5220072" y="1412776"/>
            <a:ext cx="2808312" cy="338554"/>
          </a:xfrm>
          <a:prstGeom prst="rect">
            <a:avLst/>
          </a:prstGeom>
          <a:noFill/>
        </p:spPr>
        <p:txBody>
          <a:bodyPr wrap="square" rtlCol="0">
            <a:spAutoFit/>
          </a:bodyPr>
          <a:lstStyle/>
          <a:p>
            <a:r>
              <a:rPr lang="sk-SK" sz="1600" dirty="0" smtClean="0"/>
              <a:t>Plán                Skutočnosť</a:t>
            </a:r>
            <a:endParaRPr lang="sk-SK" sz="1600" dirty="0"/>
          </a:p>
        </p:txBody>
      </p:sp>
      <p:sp>
        <p:nvSpPr>
          <p:cNvPr id="5" name="Obdĺžnik 4"/>
          <p:cNvSpPr/>
          <p:nvPr/>
        </p:nvSpPr>
        <p:spPr>
          <a:xfrm>
            <a:off x="899592" y="4221088"/>
            <a:ext cx="7560840" cy="461665"/>
          </a:xfrm>
          <a:prstGeom prst="rect">
            <a:avLst/>
          </a:prstGeom>
        </p:spPr>
        <p:txBody>
          <a:bodyPr wrap="square">
            <a:spAutoFit/>
          </a:bodyPr>
          <a:lstStyle/>
          <a:p>
            <a:r>
              <a:rPr lang="sk-SK" sz="1200" dirty="0"/>
              <a:t>- odmena pre pokladníčku ZRPŠ                                                   100 €                             0,00 €</a:t>
            </a:r>
          </a:p>
          <a:p>
            <a:r>
              <a:rPr lang="sk-SK" sz="1200" dirty="0"/>
              <a:t>Spolu:                                                                                              700 €                         400,00 €</a:t>
            </a:r>
          </a:p>
        </p:txBody>
      </p:sp>
    </p:spTree>
    <p:extLst>
      <p:ext uri="{BB962C8B-B14F-4D97-AF65-F5344CB8AC3E}">
        <p14:creationId xmlns:p14="http://schemas.microsoft.com/office/powerpoint/2010/main" val="100962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a:extLst>
              <a:ext uri="{FF2B5EF4-FFF2-40B4-BE49-F238E27FC236}">
                <a16:creationId xmlns:a16="http://schemas.microsoft.com/office/drawing/2014/main" id="{4E4BD45F-5C79-4EE0-9CD4-7908DD44AD99}"/>
              </a:ext>
            </a:extLst>
          </p:cNvPr>
          <p:cNvSpPr/>
          <p:nvPr/>
        </p:nvSpPr>
        <p:spPr>
          <a:xfrm>
            <a:off x="0" y="1484784"/>
            <a:ext cx="10044608" cy="276999"/>
          </a:xfrm>
          <a:prstGeom prst="rect">
            <a:avLst/>
          </a:prstGeom>
        </p:spPr>
        <p:txBody>
          <a:bodyPr wrap="square">
            <a:spAutoFit/>
          </a:bodyPr>
          <a:lstStyle/>
          <a:p>
            <a:pPr algn="just">
              <a:spcAft>
                <a:spcPts val="0"/>
              </a:spcAft>
              <a:tabLst>
                <a:tab pos="3581400" algn="l"/>
              </a:tabLst>
            </a:pPr>
            <a:r>
              <a:rPr lang="sk-SK" sz="1200" dirty="0" smtClean="0">
                <a:latin typeface="Times New Roman" panose="02020603050405020304" pitchFamily="18" charset="0"/>
                <a:ea typeface="Times New Roman" panose="02020603050405020304" pitchFamily="18" charset="0"/>
              </a:rPr>
              <a:t>                </a:t>
            </a:r>
            <a:endParaRPr lang="sk-SK" sz="1200" dirty="0">
              <a:effectLst/>
              <a:latin typeface="Times New Roman" panose="02020603050405020304" pitchFamily="18" charset="0"/>
              <a:ea typeface="Times New Roman" panose="02020603050405020304" pitchFamily="18" charset="0"/>
            </a:endParaRPr>
          </a:p>
        </p:txBody>
      </p:sp>
      <p:sp>
        <p:nvSpPr>
          <p:cNvPr id="2" name="Obdĺžnik 1"/>
          <p:cNvSpPr/>
          <p:nvPr/>
        </p:nvSpPr>
        <p:spPr>
          <a:xfrm>
            <a:off x="364239" y="2615364"/>
            <a:ext cx="8712968" cy="2585323"/>
          </a:xfrm>
          <a:prstGeom prst="rect">
            <a:avLst/>
          </a:prstGeom>
        </p:spPr>
        <p:txBody>
          <a:bodyPr wrap="square">
            <a:spAutoFit/>
          </a:bodyPr>
          <a:lstStyle/>
          <a:p>
            <a:endParaRPr lang="sk-SK" dirty="0"/>
          </a:p>
          <a:p>
            <a:r>
              <a:rPr lang="sk-SK" dirty="0"/>
              <a:t>PREDPOKLADANÉ PRÍJMY : počet žiakov: 286</a:t>
            </a:r>
          </a:p>
          <a:p>
            <a:endParaRPr lang="sk-SK" dirty="0"/>
          </a:p>
          <a:p>
            <a:r>
              <a:rPr lang="sk-SK" dirty="0"/>
              <a:t>	</a:t>
            </a:r>
            <a:r>
              <a:rPr lang="sk-SK" b="1" dirty="0">
                <a:solidFill>
                  <a:srgbClr val="FF0000"/>
                </a:solidFill>
              </a:rPr>
              <a:t>príspevok do ZRPŠ na žiaka   -   16 €                                  4 576,00 €   </a:t>
            </a:r>
          </a:p>
          <a:p>
            <a:r>
              <a:rPr lang="sk-SK" dirty="0"/>
              <a:t>	zostatok na účte k </a:t>
            </a:r>
            <a:r>
              <a:rPr lang="sk-SK" dirty="0" smtClean="0"/>
              <a:t>12.07.2023                                                     </a:t>
            </a:r>
            <a:r>
              <a:rPr lang="sk-SK" dirty="0"/>
              <a:t>0,00 €    </a:t>
            </a:r>
          </a:p>
          <a:p>
            <a:r>
              <a:rPr lang="sk-SK" dirty="0"/>
              <a:t>	zostatok v pokladni k </a:t>
            </a:r>
            <a:r>
              <a:rPr lang="sk-SK" dirty="0" smtClean="0"/>
              <a:t>12.07.2023                                         </a:t>
            </a:r>
            <a:r>
              <a:rPr lang="sk-SK" dirty="0"/>
              <a:t>1 825,89 €           </a:t>
            </a:r>
          </a:p>
          <a:p>
            <a:r>
              <a:rPr lang="sk-SK" dirty="0"/>
              <a:t>              </a:t>
            </a:r>
            <a:r>
              <a:rPr lang="sk-SK" dirty="0" smtClean="0"/>
              <a:t>spolu</a:t>
            </a:r>
            <a:r>
              <a:rPr lang="sk-SK" dirty="0"/>
              <a:t>:          </a:t>
            </a:r>
            <a:r>
              <a:rPr lang="sk-SK" dirty="0" smtClean="0"/>
              <a:t>					          </a:t>
            </a:r>
            <a:r>
              <a:rPr lang="sk-SK" dirty="0"/>
              <a:t>6 401,89 €  ____________________________________________________________</a:t>
            </a:r>
          </a:p>
          <a:p>
            <a:endParaRPr lang="sk-SK" dirty="0"/>
          </a:p>
        </p:txBody>
      </p:sp>
      <p:sp>
        <p:nvSpPr>
          <p:cNvPr id="5" name="Obdĺžnik 4"/>
          <p:cNvSpPr/>
          <p:nvPr/>
        </p:nvSpPr>
        <p:spPr>
          <a:xfrm>
            <a:off x="323528" y="620688"/>
            <a:ext cx="8208912" cy="1569660"/>
          </a:xfrm>
          <a:prstGeom prst="rect">
            <a:avLst/>
          </a:prstGeom>
        </p:spPr>
        <p:txBody>
          <a:bodyPr wrap="square">
            <a:spAutoFit/>
          </a:bodyPr>
          <a:lstStyle/>
          <a:p>
            <a:r>
              <a:rPr lang="sk-SK" sz="2400" dirty="0"/>
              <a:t>R O Z P O Č E T</a:t>
            </a:r>
          </a:p>
          <a:p>
            <a:endParaRPr lang="sk-SK" sz="2400" dirty="0"/>
          </a:p>
          <a:p>
            <a:r>
              <a:rPr lang="sk-SK" sz="2400" dirty="0"/>
              <a:t>ZRPŠ  Strednej odbornej školy polytechnickej  Dolný Kubín - </a:t>
            </a:r>
            <a:r>
              <a:rPr lang="sk-SK" sz="2400" dirty="0" err="1"/>
              <a:t>Kňažia</a:t>
            </a:r>
            <a:r>
              <a:rPr lang="sk-SK" sz="2400" dirty="0"/>
              <a:t>  pre školský rok 2023/2024</a:t>
            </a:r>
          </a:p>
        </p:txBody>
      </p:sp>
    </p:spTree>
    <p:extLst>
      <p:ext uri="{BB962C8B-B14F-4D97-AF65-F5344CB8AC3E}">
        <p14:creationId xmlns:p14="http://schemas.microsoft.com/office/powerpoint/2010/main" val="200946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395536" y="1556792"/>
            <a:ext cx="8424936" cy="4031873"/>
          </a:xfrm>
          <a:prstGeom prst="rect">
            <a:avLst/>
          </a:prstGeom>
        </p:spPr>
        <p:txBody>
          <a:bodyPr wrap="square">
            <a:spAutoFit/>
          </a:bodyPr>
          <a:lstStyle/>
          <a:p>
            <a:pPr>
              <a:spcAft>
                <a:spcPts val="0"/>
              </a:spcAft>
              <a:tabLst>
                <a:tab pos="4572000" algn="l"/>
              </a:tabLst>
            </a:pPr>
            <a:r>
              <a:rPr lang="sk-SK" b="1" dirty="0">
                <a:solidFill>
                  <a:srgbClr val="FF0000"/>
                </a:solidFill>
                <a:latin typeface="Times New Roman" panose="02020603050405020304" pitchFamily="18" charset="0"/>
                <a:ea typeface="Times New Roman" panose="02020603050405020304" pitchFamily="18" charset="0"/>
              </a:rPr>
              <a:t>PREDPOKLADANÉ VÝDAVKY:</a:t>
            </a:r>
            <a:endParaRPr lang="sk-SK" dirty="0">
              <a:latin typeface="Times New Roman" panose="02020603050405020304" pitchFamily="18" charset="0"/>
              <a:ea typeface="Times New Roman" panose="02020603050405020304" pitchFamily="18" charset="0"/>
            </a:endParaRPr>
          </a:p>
          <a:p>
            <a:pPr>
              <a:spcAft>
                <a:spcPts val="0"/>
              </a:spcAft>
              <a:tabLst>
                <a:tab pos="4572000" algn="l"/>
              </a:tabLst>
            </a:pPr>
            <a:r>
              <a:rPr lang="sk-SK" b="1" dirty="0">
                <a:solidFill>
                  <a:srgbClr val="FF0000"/>
                </a:solidFill>
                <a:latin typeface="Times New Roman" panose="02020603050405020304" pitchFamily="18" charset="0"/>
                <a:ea typeface="Times New Roman" panose="02020603050405020304" pitchFamily="18" charset="0"/>
              </a:rPr>
              <a:t> </a:t>
            </a:r>
            <a:endParaRPr lang="sk-SK"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76200" algn="l"/>
                <a:tab pos="4572000" algn="l"/>
              </a:tabLst>
            </a:pPr>
            <a:r>
              <a:rPr lang="sk-SK" b="1" dirty="0">
                <a:latin typeface="Times New Roman" panose="02020603050405020304" pitchFamily="18" charset="0"/>
                <a:ea typeface="Times New Roman" panose="02020603050405020304" pitchFamily="18" charset="0"/>
              </a:rPr>
              <a:t>Poistenie   žiakov                 </a:t>
            </a:r>
            <a:r>
              <a:rPr lang="sk-SK" dirty="0">
                <a:latin typeface="Times New Roman" panose="02020603050405020304" pitchFamily="18" charset="0"/>
                <a:ea typeface="Times New Roman" panose="02020603050405020304" pitchFamily="18" charset="0"/>
              </a:rPr>
              <a:t>                                                             </a:t>
            </a:r>
            <a:r>
              <a:rPr lang="sk-SK" sz="2000" b="1" dirty="0">
                <a:solidFill>
                  <a:srgbClr val="FF0000"/>
                </a:solidFill>
                <a:latin typeface="Times New Roman" panose="02020603050405020304" pitchFamily="18" charset="0"/>
                <a:ea typeface="Times New Roman" panose="02020603050405020304" pitchFamily="18" charset="0"/>
              </a:rPr>
              <a:t>1.200 €</a:t>
            </a:r>
            <a:r>
              <a:rPr lang="sk-SK" b="1" dirty="0">
                <a:solidFill>
                  <a:srgbClr val="FF0000"/>
                </a:solidFill>
                <a:latin typeface="Times New Roman" panose="02020603050405020304" pitchFamily="18" charset="0"/>
                <a:ea typeface="Times New Roman" panose="02020603050405020304" pitchFamily="18" charset="0"/>
              </a:rPr>
              <a:t>	</a:t>
            </a:r>
            <a:endParaRPr lang="sk-SK" dirty="0">
              <a:latin typeface="Times New Roman" panose="02020603050405020304" pitchFamily="18" charset="0"/>
              <a:ea typeface="Times New Roman" panose="02020603050405020304" pitchFamily="18" charset="0"/>
            </a:endParaRPr>
          </a:p>
          <a:p>
            <a:pPr>
              <a:spcAft>
                <a:spcPts val="0"/>
              </a:spcAft>
              <a:tabLst>
                <a:tab pos="4572000" algn="l"/>
                <a:tab pos="5562600" algn="l"/>
              </a:tabLst>
            </a:pPr>
            <a:r>
              <a:rPr lang="sk-SK" dirty="0">
                <a:latin typeface="Times New Roman" panose="02020603050405020304" pitchFamily="18" charset="0"/>
                <a:ea typeface="Times New Roman" panose="02020603050405020304" pitchFamily="18" charset="0"/>
              </a:rPr>
              <a:t>                                                                                                                </a:t>
            </a:r>
          </a:p>
          <a:p>
            <a:pPr marL="342900" lvl="0" indent="-342900">
              <a:spcAft>
                <a:spcPts val="0"/>
              </a:spcAft>
              <a:buFont typeface="+mj-lt"/>
              <a:buAutoNum type="arabicPeriod"/>
              <a:tabLst>
                <a:tab pos="76200" algn="l"/>
                <a:tab pos="4572000" algn="l"/>
                <a:tab pos="5562600" algn="l"/>
              </a:tabLst>
            </a:pPr>
            <a:r>
              <a:rPr lang="sk-SK" b="1" dirty="0">
                <a:latin typeface="Times New Roman" panose="02020603050405020304" pitchFamily="18" charset="0"/>
                <a:ea typeface="Times New Roman" panose="02020603050405020304" pitchFamily="18" charset="0"/>
              </a:rPr>
              <a:t>Školské súťaže a olympiády       </a:t>
            </a:r>
            <a:r>
              <a:rPr lang="sk-SK" dirty="0">
                <a:latin typeface="Times New Roman" panose="02020603050405020304" pitchFamily="18" charset="0"/>
                <a:ea typeface="Times New Roman" panose="02020603050405020304" pitchFamily="18" charset="0"/>
              </a:rPr>
              <a:t>3 - 10 €/akcia  </a:t>
            </a:r>
          </a:p>
          <a:p>
            <a:pPr marL="342900" lvl="0" indent="-342900">
              <a:spcAft>
                <a:spcPts val="0"/>
              </a:spcAft>
              <a:buFont typeface="Wingdings" panose="05000000000000000000" pitchFamily="2" charset="2"/>
              <a:buChar char=""/>
              <a:tabLst>
                <a:tab pos="457200" algn="l"/>
                <a:tab pos="2057400" algn="l"/>
                <a:tab pos="4343400" algn="l"/>
                <a:tab pos="5105400" algn="l"/>
                <a:tab pos="5410200" algn="l"/>
                <a:tab pos="5562600" algn="l"/>
              </a:tabLst>
            </a:pPr>
            <a:r>
              <a:rPr lang="sk-SK" dirty="0">
                <a:latin typeface="Times New Roman" panose="02020603050405020304" pitchFamily="18" charset="0"/>
                <a:ea typeface="Times New Roman" panose="02020603050405020304" pitchFamily="18" charset="0"/>
              </a:rPr>
              <a:t>školské olympiády		</a:t>
            </a:r>
            <a:r>
              <a:rPr lang="sk-SK" dirty="0" smtClean="0">
                <a:latin typeface="Times New Roman" panose="02020603050405020304" pitchFamily="18" charset="0"/>
                <a:ea typeface="Times New Roman" panose="02020603050405020304" pitchFamily="18" charset="0"/>
              </a:rPr>
              <a:t>			250 </a:t>
            </a:r>
            <a:r>
              <a:rPr lang="sk-SK" dirty="0">
                <a:latin typeface="Times New Roman" panose="02020603050405020304" pitchFamily="18" charset="0"/>
                <a:ea typeface="Times New Roman" panose="02020603050405020304" pitchFamily="18" charset="0"/>
              </a:rPr>
              <a:t>€	</a:t>
            </a:r>
          </a:p>
          <a:p>
            <a:pPr marL="342900" lvl="0" indent="-342900">
              <a:spcAft>
                <a:spcPts val="0"/>
              </a:spcAft>
              <a:buFont typeface="Wingdings" panose="05000000000000000000" pitchFamily="2" charset="2"/>
              <a:buChar char=""/>
              <a:tabLst>
                <a:tab pos="457200" algn="l"/>
                <a:tab pos="2057400" algn="l"/>
                <a:tab pos="4343400" algn="l"/>
                <a:tab pos="5105400" algn="l"/>
                <a:tab pos="5410200" algn="l"/>
                <a:tab pos="5562600" algn="l"/>
              </a:tabLst>
            </a:pPr>
            <a:r>
              <a:rPr lang="sk-SK" dirty="0">
                <a:latin typeface="Times New Roman" panose="02020603050405020304" pitchFamily="18" charset="0"/>
                <a:ea typeface="Times New Roman" panose="02020603050405020304" pitchFamily="18" charset="0"/>
              </a:rPr>
              <a:t>literárne súťaže		</a:t>
            </a:r>
            <a:r>
              <a:rPr lang="sk-SK" dirty="0" smtClean="0">
                <a:latin typeface="Times New Roman" panose="02020603050405020304" pitchFamily="18" charset="0"/>
                <a:ea typeface="Times New Roman" panose="02020603050405020304" pitchFamily="18" charset="0"/>
              </a:rPr>
              <a:t>				150 </a:t>
            </a:r>
            <a:r>
              <a:rPr lang="sk-SK" dirty="0">
                <a:latin typeface="Times New Roman" panose="02020603050405020304" pitchFamily="18" charset="0"/>
                <a:ea typeface="Times New Roman" panose="02020603050405020304" pitchFamily="18" charset="0"/>
              </a:rPr>
              <a:t>€	</a:t>
            </a:r>
          </a:p>
          <a:p>
            <a:pPr marL="342900" lvl="0" indent="-342900">
              <a:spcAft>
                <a:spcPts val="0"/>
              </a:spcAft>
              <a:buFont typeface="Wingdings" panose="05000000000000000000" pitchFamily="2" charset="2"/>
              <a:buChar char=""/>
              <a:tabLst>
                <a:tab pos="457200" algn="l"/>
                <a:tab pos="2057400" algn="l"/>
                <a:tab pos="4343400" algn="l"/>
                <a:tab pos="5105400" algn="l"/>
                <a:tab pos="5410200" algn="l"/>
                <a:tab pos="5562600" algn="l"/>
              </a:tabLst>
            </a:pPr>
            <a:r>
              <a:rPr lang="sk-SK" dirty="0">
                <a:latin typeface="Times New Roman" panose="02020603050405020304" pitchFamily="18" charset="0"/>
                <a:ea typeface="Times New Roman" panose="02020603050405020304" pitchFamily="18" charset="0"/>
              </a:rPr>
              <a:t>odborné súťaže		</a:t>
            </a:r>
            <a:r>
              <a:rPr lang="sk-SK" dirty="0" smtClean="0">
                <a:latin typeface="Times New Roman" panose="02020603050405020304" pitchFamily="18" charset="0"/>
                <a:ea typeface="Times New Roman" panose="02020603050405020304" pitchFamily="18" charset="0"/>
              </a:rPr>
              <a:t>				150 </a:t>
            </a:r>
            <a:r>
              <a:rPr lang="sk-SK" dirty="0">
                <a:latin typeface="Times New Roman" panose="02020603050405020304" pitchFamily="18" charset="0"/>
                <a:ea typeface="Times New Roman" panose="02020603050405020304" pitchFamily="18" charset="0"/>
              </a:rPr>
              <a:t>€	</a:t>
            </a:r>
          </a:p>
          <a:p>
            <a:pPr marL="342900" lvl="0" indent="-342900">
              <a:spcAft>
                <a:spcPts val="0"/>
              </a:spcAft>
              <a:buFont typeface="Wingdings" panose="05000000000000000000" pitchFamily="2" charset="2"/>
              <a:buChar char=""/>
              <a:tabLst>
                <a:tab pos="457200" algn="l"/>
                <a:tab pos="2057400" algn="l"/>
                <a:tab pos="4343400" algn="l"/>
                <a:tab pos="5105400" algn="l"/>
                <a:tab pos="5410200" algn="l"/>
                <a:tab pos="5562600" algn="l"/>
              </a:tabLst>
            </a:pPr>
            <a:r>
              <a:rPr lang="sk-SK" dirty="0">
                <a:latin typeface="Times New Roman" panose="02020603050405020304" pitchFamily="18" charset="0"/>
                <a:ea typeface="Times New Roman" panose="02020603050405020304" pitchFamily="18" charset="0"/>
              </a:rPr>
              <a:t>športové súťaže		</a:t>
            </a:r>
            <a:r>
              <a:rPr lang="sk-SK" dirty="0" smtClean="0">
                <a:latin typeface="Times New Roman" panose="02020603050405020304" pitchFamily="18" charset="0"/>
                <a:ea typeface="Times New Roman" panose="02020603050405020304" pitchFamily="18" charset="0"/>
              </a:rPr>
              <a:t>				150 </a:t>
            </a:r>
            <a:r>
              <a:rPr lang="sk-SK" dirty="0">
                <a:latin typeface="Times New Roman" panose="02020603050405020304" pitchFamily="18" charset="0"/>
                <a:ea typeface="Times New Roman" panose="02020603050405020304" pitchFamily="18" charset="0"/>
              </a:rPr>
              <a:t>€	</a:t>
            </a:r>
          </a:p>
          <a:p>
            <a:pPr marL="342900" lvl="0" indent="-342900">
              <a:spcAft>
                <a:spcPts val="0"/>
              </a:spcAft>
              <a:buFont typeface="Wingdings" panose="05000000000000000000" pitchFamily="2" charset="2"/>
              <a:buChar char=""/>
              <a:tabLst>
                <a:tab pos="457200" algn="l"/>
                <a:tab pos="2057400" algn="l"/>
                <a:tab pos="4343400" algn="l"/>
                <a:tab pos="5105400" algn="l"/>
                <a:tab pos="5410200" algn="l"/>
                <a:tab pos="5562600" algn="l"/>
              </a:tabLst>
            </a:pPr>
            <a:r>
              <a:rPr lang="sk-SK" dirty="0">
                <a:latin typeface="Times New Roman" panose="02020603050405020304" pitchFamily="18" charset="0"/>
                <a:ea typeface="Times New Roman" panose="02020603050405020304" pitchFamily="18" charset="0"/>
              </a:rPr>
              <a:t>spoločenské súťaže		</a:t>
            </a:r>
            <a:r>
              <a:rPr lang="sk-SK" dirty="0" smtClean="0">
                <a:latin typeface="Times New Roman" panose="02020603050405020304" pitchFamily="18" charset="0"/>
                <a:ea typeface="Times New Roman" panose="02020603050405020304" pitchFamily="18" charset="0"/>
              </a:rPr>
              <a:t>			100 </a:t>
            </a:r>
            <a:r>
              <a:rPr lang="sk-SK" dirty="0">
                <a:latin typeface="Times New Roman" panose="02020603050405020304" pitchFamily="18" charset="0"/>
                <a:ea typeface="Times New Roman" panose="02020603050405020304" pitchFamily="18" charset="0"/>
              </a:rPr>
              <a:t>€	</a:t>
            </a:r>
          </a:p>
          <a:p>
            <a:pPr marL="342900" lvl="0" indent="-342900">
              <a:spcAft>
                <a:spcPts val="0"/>
              </a:spcAft>
              <a:buFont typeface="Wingdings" panose="05000000000000000000" pitchFamily="2" charset="2"/>
              <a:buChar char=""/>
              <a:tabLst>
                <a:tab pos="457200" algn="l"/>
                <a:tab pos="2057400" algn="l"/>
                <a:tab pos="4343400" algn="l"/>
                <a:tab pos="5105400" algn="l"/>
                <a:tab pos="5410200" algn="l"/>
                <a:tab pos="5562600" algn="l"/>
                <a:tab pos="5943600" algn="l"/>
              </a:tabLst>
            </a:pPr>
            <a:r>
              <a:rPr lang="sk-SK" dirty="0">
                <a:latin typeface="Times New Roman" panose="02020603050405020304" pitchFamily="18" charset="0"/>
                <a:ea typeface="Times New Roman" panose="02020603050405020304" pitchFamily="18" charset="0"/>
              </a:rPr>
              <a:t>podpora športu a  športovej činnosti                                             </a:t>
            </a:r>
            <a:r>
              <a:rPr lang="sk-SK" dirty="0" smtClean="0">
                <a:latin typeface="Times New Roman" panose="02020603050405020304" pitchFamily="18" charset="0"/>
                <a:ea typeface="Times New Roman" panose="02020603050405020304" pitchFamily="18" charset="0"/>
              </a:rPr>
              <a:t>	100 </a:t>
            </a:r>
            <a:r>
              <a:rPr lang="sk-SK" dirty="0">
                <a:latin typeface="Times New Roman" panose="02020603050405020304" pitchFamily="18" charset="0"/>
                <a:ea typeface="Times New Roman" panose="02020603050405020304" pitchFamily="18" charset="0"/>
              </a:rPr>
              <a:t>€	</a:t>
            </a:r>
          </a:p>
          <a:p>
            <a:pPr marL="228600">
              <a:spcAft>
                <a:spcPts val="0"/>
              </a:spcAft>
              <a:tabLst>
                <a:tab pos="2057400" algn="l"/>
                <a:tab pos="4343400" algn="l"/>
                <a:tab pos="5105400" algn="l"/>
                <a:tab pos="5410200" algn="l"/>
                <a:tab pos="5562600" algn="l"/>
              </a:tabLst>
            </a:pPr>
            <a:r>
              <a:rPr lang="sk-SK" dirty="0">
                <a:latin typeface="Times New Roman" panose="02020603050405020304" pitchFamily="18" charset="0"/>
                <a:ea typeface="Times New Roman" panose="02020603050405020304" pitchFamily="18" charset="0"/>
              </a:rPr>
              <a:t>_____________________________________________________________                                                     </a:t>
            </a:r>
          </a:p>
          <a:p>
            <a:pPr marL="228600">
              <a:spcAft>
                <a:spcPts val="0"/>
              </a:spcAft>
              <a:tabLst>
                <a:tab pos="2057400" algn="l"/>
                <a:tab pos="4343400" algn="l"/>
                <a:tab pos="5105400" algn="l"/>
                <a:tab pos="5410200" algn="l"/>
                <a:tab pos="5562600" algn="l"/>
              </a:tabLst>
            </a:pPr>
            <a:r>
              <a:rPr lang="sk-SK" dirty="0">
                <a:latin typeface="Times New Roman" panose="02020603050405020304" pitchFamily="18" charset="0"/>
                <a:ea typeface="Times New Roman" panose="02020603050405020304" pitchFamily="18" charset="0"/>
              </a:rPr>
              <a:t>                                                                                               </a:t>
            </a:r>
            <a:r>
              <a:rPr lang="sk-SK" b="1" dirty="0">
                <a:latin typeface="Times New Roman" panose="02020603050405020304" pitchFamily="18" charset="0"/>
                <a:ea typeface="Times New Roman" panose="02020603050405020304" pitchFamily="18" charset="0"/>
              </a:rPr>
              <a:t>spolu :</a:t>
            </a:r>
            <a:r>
              <a:rPr lang="sk-SK" dirty="0">
                <a:latin typeface="Times New Roman" panose="02020603050405020304" pitchFamily="18" charset="0"/>
                <a:ea typeface="Times New Roman" panose="02020603050405020304" pitchFamily="18" charset="0"/>
              </a:rPr>
              <a:t> </a:t>
            </a:r>
            <a:r>
              <a:rPr lang="sk-SK" sz="2000" b="1" dirty="0">
                <a:solidFill>
                  <a:srgbClr val="FF0000"/>
                </a:solidFill>
                <a:latin typeface="Times New Roman" panose="02020603050405020304" pitchFamily="18" charset="0"/>
                <a:ea typeface="Times New Roman" panose="02020603050405020304" pitchFamily="18" charset="0"/>
              </a:rPr>
              <a:t>900 €</a:t>
            </a:r>
            <a:r>
              <a:rPr lang="sk-SK" b="1" dirty="0">
                <a:solidFill>
                  <a:srgbClr val="FF0000"/>
                </a:solidFill>
                <a:latin typeface="Times New Roman" panose="02020603050405020304" pitchFamily="18" charset="0"/>
                <a:ea typeface="Times New Roman" panose="02020603050405020304" pitchFamily="18" charset="0"/>
              </a:rPr>
              <a:t>        </a:t>
            </a:r>
            <a:endParaRPr lang="sk-SK" dirty="0">
              <a:latin typeface="Times New Roman" panose="02020603050405020304" pitchFamily="18" charset="0"/>
              <a:ea typeface="Times New Roman" panose="02020603050405020304" pitchFamily="18" charset="0"/>
            </a:endParaRPr>
          </a:p>
          <a:p>
            <a:pPr indent="-76200">
              <a:spcAft>
                <a:spcPts val="0"/>
              </a:spcAft>
              <a:tabLst>
                <a:tab pos="2057400" algn="l"/>
                <a:tab pos="4343400" algn="l"/>
                <a:tab pos="5105400" algn="l"/>
                <a:tab pos="5410200" algn="l"/>
              </a:tabLst>
            </a:pPr>
            <a:r>
              <a:rPr lang="sk-SK" u="sng" dirty="0">
                <a:latin typeface="Times New Roman" panose="02020603050405020304" pitchFamily="18" charset="0"/>
                <a:ea typeface="Times New Roman" panose="02020603050405020304" pitchFamily="18" charset="0"/>
              </a:rPr>
              <a:t>                              </a:t>
            </a:r>
            <a:endParaRPr lang="sk-SK"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028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95536" y="1556792"/>
            <a:ext cx="8208912" cy="4524315"/>
          </a:xfrm>
          <a:prstGeom prst="rect">
            <a:avLst/>
          </a:prstGeom>
        </p:spPr>
        <p:txBody>
          <a:bodyPr wrap="square">
            <a:spAutoFit/>
          </a:bodyPr>
          <a:lstStyle/>
          <a:p>
            <a:r>
              <a:rPr lang="sk-SK" dirty="0"/>
              <a:t>3. Povinné školské  akcie (z hľadiska učebných osnov)</a:t>
            </a:r>
          </a:p>
          <a:p>
            <a:r>
              <a:rPr lang="sk-SK" dirty="0"/>
              <a:t>	lyžiarsky kurz ( 1. ročníky)                                                         200 €	</a:t>
            </a:r>
          </a:p>
          <a:p>
            <a:r>
              <a:rPr lang="sk-SK" dirty="0"/>
              <a:t>	kurz na ochranu života a zdravia ( 3. ročníky)                     </a:t>
            </a:r>
            <a:r>
              <a:rPr lang="sk-SK" dirty="0" smtClean="0"/>
              <a:t>   </a:t>
            </a:r>
            <a:r>
              <a:rPr lang="sk-SK" dirty="0"/>
              <a:t>50 €	</a:t>
            </a:r>
          </a:p>
          <a:p>
            <a:r>
              <a:rPr lang="sk-SK" dirty="0"/>
              <a:t>                                                                               </a:t>
            </a:r>
          </a:p>
          <a:p>
            <a:r>
              <a:rPr lang="sk-SK" dirty="0"/>
              <a:t>      Spoločenské akcie :</a:t>
            </a:r>
          </a:p>
          <a:p>
            <a:r>
              <a:rPr lang="sk-SK" dirty="0"/>
              <a:t>	zoznamovací večierok pre žiakov 1. ročníkov      	</a:t>
            </a:r>
            <a:r>
              <a:rPr lang="sk-SK" dirty="0" smtClean="0"/>
              <a:t>	150 </a:t>
            </a:r>
            <a:r>
              <a:rPr lang="sk-SK" dirty="0"/>
              <a:t>€	 </a:t>
            </a:r>
          </a:p>
          <a:p>
            <a:r>
              <a:rPr lang="sk-SK" dirty="0"/>
              <a:t>	Deň študentstva  a návštevy kultúrnych podujatí    	250 €	</a:t>
            </a:r>
          </a:p>
          <a:p>
            <a:r>
              <a:rPr lang="sk-SK" dirty="0"/>
              <a:t>	Vianoce    	</a:t>
            </a:r>
            <a:r>
              <a:rPr lang="sk-SK" dirty="0" smtClean="0"/>
              <a:t>					150 </a:t>
            </a:r>
            <a:r>
              <a:rPr lang="sk-SK" dirty="0"/>
              <a:t>€    	 </a:t>
            </a:r>
          </a:p>
          <a:p>
            <a:r>
              <a:rPr lang="sk-SK" dirty="0"/>
              <a:t>      ____________________________________________________________ </a:t>
            </a:r>
          </a:p>
          <a:p>
            <a:r>
              <a:rPr lang="sk-SK" dirty="0"/>
              <a:t>	                                                                                                   </a:t>
            </a:r>
            <a:endParaRPr lang="sk-SK" dirty="0" smtClean="0"/>
          </a:p>
          <a:p>
            <a:r>
              <a:rPr lang="sk-SK" dirty="0" smtClean="0"/>
              <a:t> </a:t>
            </a:r>
            <a:r>
              <a:rPr lang="sk-SK" dirty="0"/>
              <a:t>Spolu:  </a:t>
            </a:r>
            <a:r>
              <a:rPr lang="sk-SK" dirty="0" smtClean="0"/>
              <a:t>								</a:t>
            </a:r>
            <a:r>
              <a:rPr lang="sk-SK" b="1" dirty="0" smtClean="0">
                <a:solidFill>
                  <a:srgbClr val="FF0000"/>
                </a:solidFill>
              </a:rPr>
              <a:t>800 </a:t>
            </a:r>
            <a:r>
              <a:rPr lang="sk-SK" b="1" dirty="0">
                <a:solidFill>
                  <a:srgbClr val="FF0000"/>
                </a:solidFill>
              </a:rPr>
              <a:t>€</a:t>
            </a:r>
          </a:p>
        </p:txBody>
      </p:sp>
    </p:spTree>
    <p:extLst>
      <p:ext uri="{BB962C8B-B14F-4D97-AF65-F5344CB8AC3E}">
        <p14:creationId xmlns:p14="http://schemas.microsoft.com/office/powerpoint/2010/main" val="153363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07504" y="1700808"/>
            <a:ext cx="9036496" cy="3477875"/>
          </a:xfrm>
          <a:prstGeom prst="rect">
            <a:avLst/>
          </a:prstGeom>
        </p:spPr>
        <p:txBody>
          <a:bodyPr wrap="square">
            <a:spAutoFit/>
          </a:bodyPr>
          <a:lstStyle/>
          <a:p>
            <a:r>
              <a:rPr lang="sk-SK" dirty="0"/>
              <a:t>4.	 Odborné exkurzie:</a:t>
            </a:r>
          </a:p>
          <a:p>
            <a:endParaRPr lang="sk-SK" dirty="0"/>
          </a:p>
          <a:p>
            <a:r>
              <a:rPr lang="sk-SK" dirty="0"/>
              <a:t>	</a:t>
            </a:r>
            <a:r>
              <a:rPr lang="sk-SK" sz="1600" dirty="0"/>
              <a:t>1 €  /žiaka  podľa OZ  na úhradu cestovného od 20 km do 100 km (tam a späť)</a:t>
            </a:r>
          </a:p>
          <a:p>
            <a:r>
              <a:rPr lang="sk-SK" sz="1600" dirty="0"/>
              <a:t>	3 €  /žiaka  podľa OZ a vzdialenosti na úhradu cestovného od 100 km  do 200 </a:t>
            </a:r>
            <a:r>
              <a:rPr lang="sk-SK" sz="1600" dirty="0" smtClean="0"/>
              <a:t>    km</a:t>
            </a:r>
            <a:r>
              <a:rPr lang="sk-SK" sz="1600" dirty="0"/>
              <a:t>,     vstupného a pod.(tam a späť)    </a:t>
            </a:r>
          </a:p>
          <a:p>
            <a:r>
              <a:rPr lang="sk-SK" sz="1600" dirty="0"/>
              <a:t>	4 € / žiaka podľa OZ a vzdialenosti nad 200 km (tam a späť)</a:t>
            </a:r>
          </a:p>
          <a:p>
            <a:r>
              <a:rPr lang="sk-SK" sz="1600" dirty="0"/>
              <a:t>                                                                                                  </a:t>
            </a:r>
            <a:r>
              <a:rPr lang="sk-SK" sz="1600" dirty="0" smtClean="0"/>
              <a:t>                                  </a:t>
            </a:r>
            <a:r>
              <a:rPr lang="sk-SK" sz="1600" b="1" dirty="0"/>
              <a:t>1 600 €           </a:t>
            </a:r>
          </a:p>
          <a:p>
            <a:r>
              <a:rPr lang="sk-SK" sz="1600" dirty="0"/>
              <a:t>           Školské výlety :  </a:t>
            </a:r>
          </a:p>
          <a:p>
            <a:r>
              <a:rPr lang="sk-SK" sz="1600" dirty="0"/>
              <a:t>	2 €  /žiaka podľa OZ na úhradu cestovné nad 20 km, vstupného  a pod.	 </a:t>
            </a:r>
          </a:p>
          <a:p>
            <a:r>
              <a:rPr lang="sk-SK" sz="1600" dirty="0"/>
              <a:t>                                                                                                                   </a:t>
            </a:r>
            <a:r>
              <a:rPr lang="sk-SK" sz="1600" dirty="0" smtClean="0"/>
              <a:t>                    </a:t>
            </a:r>
            <a:r>
              <a:rPr lang="sk-SK" sz="1600" b="1" dirty="0"/>
              <a:t>200 € </a:t>
            </a:r>
            <a:r>
              <a:rPr lang="sk-SK" dirty="0"/>
              <a:t>___________________________________________________________ </a:t>
            </a:r>
          </a:p>
          <a:p>
            <a:r>
              <a:rPr lang="sk-SK" dirty="0"/>
              <a:t>                                                                                              </a:t>
            </a:r>
            <a:r>
              <a:rPr lang="sk-SK" b="1" dirty="0"/>
              <a:t>spolu</a:t>
            </a:r>
            <a:r>
              <a:rPr lang="sk-SK" b="1" dirty="0">
                <a:solidFill>
                  <a:srgbClr val="FF0000"/>
                </a:solidFill>
              </a:rPr>
              <a:t>:  </a:t>
            </a:r>
            <a:r>
              <a:rPr lang="sk-SK" b="1" dirty="0" smtClean="0">
                <a:solidFill>
                  <a:srgbClr val="FF0000"/>
                </a:solidFill>
              </a:rPr>
              <a:t>          1 </a:t>
            </a:r>
            <a:r>
              <a:rPr lang="sk-SK" b="1" dirty="0">
                <a:solidFill>
                  <a:srgbClr val="FF0000"/>
                </a:solidFill>
              </a:rPr>
              <a:t>800 €	 </a:t>
            </a:r>
          </a:p>
          <a:p>
            <a:endParaRPr lang="sk-SK" dirty="0"/>
          </a:p>
        </p:txBody>
      </p:sp>
    </p:spTree>
    <p:extLst>
      <p:ext uri="{BB962C8B-B14F-4D97-AF65-F5344CB8AC3E}">
        <p14:creationId xmlns:p14="http://schemas.microsoft.com/office/powerpoint/2010/main" val="28187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79512" y="1052736"/>
            <a:ext cx="9289032" cy="5078313"/>
          </a:xfrm>
          <a:prstGeom prst="rect">
            <a:avLst/>
          </a:prstGeom>
        </p:spPr>
        <p:txBody>
          <a:bodyPr wrap="square">
            <a:spAutoFit/>
          </a:bodyPr>
          <a:lstStyle/>
          <a:p>
            <a:r>
              <a:rPr lang="sk-SK" b="1" dirty="0"/>
              <a:t>5. Záverečné skúšky : 26 žiakov</a:t>
            </a:r>
          </a:p>
          <a:p>
            <a:endParaRPr lang="sk-SK" dirty="0"/>
          </a:p>
          <a:p>
            <a:r>
              <a:rPr lang="sk-SK" dirty="0"/>
              <a:t>	5 €/ žiaka ( vrátane odmien pre najlepších žiakov)        	130 €	</a:t>
            </a:r>
          </a:p>
          <a:p>
            <a:endParaRPr lang="sk-SK" dirty="0"/>
          </a:p>
          <a:p>
            <a:r>
              <a:rPr lang="sk-SK" dirty="0"/>
              <a:t>     Maturitné skúšky : 58 žiakov</a:t>
            </a:r>
          </a:p>
          <a:p>
            <a:r>
              <a:rPr lang="sk-SK" dirty="0"/>
              <a:t> </a:t>
            </a:r>
          </a:p>
          <a:p>
            <a:r>
              <a:rPr lang="sk-SK" dirty="0"/>
              <a:t>	6/ žiaka     ( vrátane odmien pre najlepších žiakov)	348 €	</a:t>
            </a:r>
          </a:p>
          <a:p>
            <a:r>
              <a:rPr lang="sk-SK" dirty="0"/>
              <a:t>	4 €/ žiaka    ( stužková slávnosť)     	232 €	</a:t>
            </a:r>
          </a:p>
          <a:p>
            <a:r>
              <a:rPr lang="sk-SK" dirty="0"/>
              <a:t>________________________________________________________________</a:t>
            </a:r>
          </a:p>
          <a:p>
            <a:r>
              <a:rPr lang="sk-SK" dirty="0"/>
              <a:t>                                                                                                   spolu:     </a:t>
            </a:r>
            <a:r>
              <a:rPr lang="sk-SK" b="1" dirty="0">
                <a:solidFill>
                  <a:srgbClr val="FF0000"/>
                </a:solidFill>
              </a:rPr>
              <a:t>710 €         </a:t>
            </a:r>
          </a:p>
          <a:p>
            <a:r>
              <a:rPr lang="sk-SK" b="1" dirty="0"/>
              <a:t>6.  Odmeny najlepším žiakom</a:t>
            </a:r>
          </a:p>
          <a:p>
            <a:endParaRPr lang="sk-SK" b="1" dirty="0"/>
          </a:p>
          <a:p>
            <a:r>
              <a:rPr lang="sk-SK" dirty="0"/>
              <a:t>	na konci školského roka  		 300 €	</a:t>
            </a:r>
          </a:p>
          <a:p>
            <a:r>
              <a:rPr lang="sk-SK" dirty="0"/>
              <a:t>	propagácia a dokumentácia  školských aktivít  a školy                 300 €	</a:t>
            </a:r>
          </a:p>
          <a:p>
            <a:r>
              <a:rPr lang="sk-SK" dirty="0"/>
              <a:t>	odmena pre pokladníčku ZRPŠ	 100 €	</a:t>
            </a:r>
          </a:p>
          <a:p>
            <a:r>
              <a:rPr lang="sk-SK" dirty="0"/>
              <a:t>_____________________________________________________________</a:t>
            </a:r>
          </a:p>
          <a:p>
            <a:r>
              <a:rPr lang="sk-SK" dirty="0"/>
              <a:t>                                                                                              spolu:   	 </a:t>
            </a:r>
            <a:r>
              <a:rPr lang="sk-SK" b="1" dirty="0">
                <a:solidFill>
                  <a:srgbClr val="FF0000"/>
                </a:solidFill>
              </a:rPr>
              <a:t>700 €</a:t>
            </a:r>
          </a:p>
        </p:txBody>
      </p:sp>
    </p:spTree>
    <p:extLst>
      <p:ext uri="{BB962C8B-B14F-4D97-AF65-F5344CB8AC3E}">
        <p14:creationId xmlns:p14="http://schemas.microsoft.com/office/powerpoint/2010/main" val="303316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51520" y="1052736"/>
            <a:ext cx="9433048" cy="5078313"/>
          </a:xfrm>
          <a:prstGeom prst="rect">
            <a:avLst/>
          </a:prstGeom>
        </p:spPr>
        <p:txBody>
          <a:bodyPr wrap="square">
            <a:spAutoFit/>
          </a:bodyPr>
          <a:lstStyle/>
          <a:p>
            <a:r>
              <a:rPr lang="sk-SK" b="1" dirty="0"/>
              <a:t>7.	Vybavenie učební TV  a pracovísk OV učebnými pomôckami</a:t>
            </a:r>
          </a:p>
          <a:p>
            <a:r>
              <a:rPr lang="sk-SK" b="1" dirty="0"/>
              <a:t>  </a:t>
            </a:r>
          </a:p>
          <a:p>
            <a:r>
              <a:rPr lang="sk-SK" dirty="0" smtClean="0"/>
              <a:t>software </a:t>
            </a:r>
            <a:r>
              <a:rPr lang="sk-SK" dirty="0"/>
              <a:t>, výpočtová  technika  , učebné pomôcky                      100 €	</a:t>
            </a:r>
          </a:p>
          <a:p>
            <a:r>
              <a:rPr lang="sk-SK" dirty="0"/>
              <a:t>    </a:t>
            </a:r>
          </a:p>
          <a:p>
            <a:r>
              <a:rPr lang="sk-SK" dirty="0"/>
              <a:t>  </a:t>
            </a:r>
            <a:r>
              <a:rPr lang="sk-SK" dirty="0" smtClean="0"/>
              <a:t> </a:t>
            </a:r>
            <a:r>
              <a:rPr lang="sk-SK" dirty="0"/>
              <a:t>Podpora žiackej školskej rady</a:t>
            </a:r>
          </a:p>
          <a:p>
            <a:endParaRPr lang="sk-SK" dirty="0"/>
          </a:p>
          <a:p>
            <a:r>
              <a:rPr lang="sk-SK" dirty="0" smtClean="0"/>
              <a:t>podpora </a:t>
            </a:r>
            <a:r>
              <a:rPr lang="sk-SK" dirty="0"/>
              <a:t>aktivít  a súťaží  organizovaných žiackou školskou radou </a:t>
            </a:r>
          </a:p>
          <a:p>
            <a:r>
              <a:rPr lang="sk-SK" dirty="0"/>
              <a:t>		</a:t>
            </a:r>
            <a:r>
              <a:rPr lang="sk-SK" dirty="0" smtClean="0"/>
              <a:t>						100 </a:t>
            </a:r>
            <a:r>
              <a:rPr lang="sk-SK" dirty="0"/>
              <a:t>€</a:t>
            </a:r>
          </a:p>
          <a:p>
            <a:r>
              <a:rPr lang="sk-SK" dirty="0"/>
              <a:t> ––––––––––––––––––––––––––––––––––––––––––––––––––––––––––––</a:t>
            </a:r>
          </a:p>
          <a:p>
            <a:r>
              <a:rPr lang="sk-SK" dirty="0"/>
              <a:t>                                                                                                 spolu:       </a:t>
            </a:r>
            <a:r>
              <a:rPr lang="sk-SK" b="1" dirty="0">
                <a:solidFill>
                  <a:srgbClr val="FF0000"/>
                </a:solidFill>
              </a:rPr>
              <a:t>200 €	</a:t>
            </a:r>
          </a:p>
          <a:p>
            <a:endParaRPr lang="sk-SK" dirty="0"/>
          </a:p>
          <a:p>
            <a:endParaRPr lang="sk-SK" dirty="0"/>
          </a:p>
          <a:p>
            <a:endParaRPr lang="sk-SK" b="1" dirty="0">
              <a:solidFill>
                <a:srgbClr val="FF0000"/>
              </a:solidFill>
            </a:endParaRPr>
          </a:p>
          <a:p>
            <a:r>
              <a:rPr lang="sk-SK" b="1" dirty="0">
                <a:solidFill>
                  <a:srgbClr val="FF0000"/>
                </a:solidFill>
              </a:rPr>
              <a:t> </a:t>
            </a:r>
            <a:r>
              <a:rPr lang="sk-SK" b="1" dirty="0" smtClean="0">
                <a:solidFill>
                  <a:srgbClr val="FF0000"/>
                </a:solidFill>
              </a:rPr>
              <a:t> </a:t>
            </a:r>
            <a:r>
              <a:rPr lang="sk-SK" b="1" dirty="0">
                <a:solidFill>
                  <a:srgbClr val="FF0000"/>
                </a:solidFill>
              </a:rPr>
              <a:t>Výdavky spolu:       </a:t>
            </a:r>
            <a:r>
              <a:rPr lang="sk-SK" b="1" dirty="0" smtClean="0">
                <a:solidFill>
                  <a:srgbClr val="FF0000"/>
                </a:solidFill>
              </a:rPr>
              <a:t>           </a:t>
            </a:r>
            <a:r>
              <a:rPr lang="sk-SK" b="1" dirty="0">
                <a:solidFill>
                  <a:srgbClr val="FF0000"/>
                </a:solidFill>
              </a:rPr>
              <a:t>6 310,-€      </a:t>
            </a:r>
          </a:p>
          <a:p>
            <a:endParaRPr lang="sk-SK" b="1" dirty="0">
              <a:solidFill>
                <a:srgbClr val="FF0000"/>
              </a:solidFill>
            </a:endParaRPr>
          </a:p>
          <a:p>
            <a:r>
              <a:rPr lang="sk-SK" b="1" dirty="0">
                <a:solidFill>
                  <a:srgbClr val="FF0000"/>
                </a:solidFill>
              </a:rPr>
              <a:t> </a:t>
            </a:r>
            <a:r>
              <a:rPr lang="sk-SK" b="1" dirty="0" smtClean="0">
                <a:solidFill>
                  <a:srgbClr val="FF0000"/>
                </a:solidFill>
              </a:rPr>
              <a:t>Ostatné </a:t>
            </a:r>
            <a:r>
              <a:rPr lang="sk-SK" b="1" dirty="0">
                <a:solidFill>
                  <a:srgbClr val="FF0000"/>
                </a:solidFill>
              </a:rPr>
              <a:t>+ rezerva                169,76 €	  </a:t>
            </a:r>
          </a:p>
          <a:p>
            <a:endParaRPr lang="sk-SK" b="1" dirty="0">
              <a:solidFill>
                <a:srgbClr val="FF0000"/>
              </a:solidFill>
            </a:endParaRPr>
          </a:p>
          <a:p>
            <a:endParaRPr lang="sk-SK" dirty="0"/>
          </a:p>
        </p:txBody>
      </p:sp>
    </p:spTree>
    <p:extLst>
      <p:ext uri="{BB962C8B-B14F-4D97-AF65-F5344CB8AC3E}">
        <p14:creationId xmlns:p14="http://schemas.microsoft.com/office/powerpoint/2010/main" val="417382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9552" y="191756"/>
            <a:ext cx="8064896" cy="1293028"/>
          </a:xfrm>
        </p:spPr>
        <p:txBody>
          <a:bodyPr>
            <a:normAutofit/>
          </a:bodyPr>
          <a:lstStyle/>
          <a:p>
            <a:r>
              <a:rPr lang="sk-SK" dirty="0"/>
              <a:t>Program schôdze ZRPŠ</a:t>
            </a:r>
          </a:p>
        </p:txBody>
      </p:sp>
      <p:sp>
        <p:nvSpPr>
          <p:cNvPr id="2" name="Zástupný symbol pro obsah 1"/>
          <p:cNvSpPr>
            <a:spLocks noGrp="1"/>
          </p:cNvSpPr>
          <p:nvPr>
            <p:ph idx="1"/>
          </p:nvPr>
        </p:nvSpPr>
        <p:spPr>
          <a:xfrm>
            <a:off x="1009443" y="1484784"/>
            <a:ext cx="7125112" cy="5373216"/>
          </a:xfrm>
        </p:spPr>
        <p:txBody>
          <a:bodyPr>
            <a:normAutofit fontScale="70000" lnSpcReduction="20000"/>
          </a:bodyPr>
          <a:lstStyle/>
          <a:p>
            <a:r>
              <a:rPr lang="sk-SK" sz="2400" dirty="0"/>
              <a:t>1/ </a:t>
            </a:r>
            <a:r>
              <a:rPr lang="sk-SK" dirty="0"/>
              <a:t>Úvodné informácie</a:t>
            </a:r>
            <a:r>
              <a:rPr lang="sk-SK" sz="2400" dirty="0"/>
              <a:t>   </a:t>
            </a:r>
            <a:endParaRPr lang="sk-SK" sz="2400" dirty="0">
              <a:solidFill>
                <a:srgbClr val="FF0000"/>
              </a:solidFill>
            </a:endParaRPr>
          </a:p>
          <a:p>
            <a:r>
              <a:rPr lang="sk-SK" sz="2400" dirty="0" smtClean="0"/>
              <a:t>2</a:t>
            </a:r>
            <a:r>
              <a:rPr lang="sk-SK" sz="2400" dirty="0"/>
              <a:t>/ Predstavenie </a:t>
            </a:r>
            <a:r>
              <a:rPr lang="sk-SK" sz="2400" dirty="0" smtClean="0"/>
              <a:t> a doplnenie </a:t>
            </a:r>
            <a:r>
              <a:rPr lang="sk-SK" sz="2400" dirty="0"/>
              <a:t>zástupcov rodičov tried  1. </a:t>
            </a:r>
            <a:r>
              <a:rPr lang="sk-SK" sz="2400" dirty="0" smtClean="0"/>
              <a:t>ročníkov do Triednych aktívov, voľba členov </a:t>
            </a:r>
            <a:r>
              <a:rPr lang="sk-SK" sz="2400" dirty="0"/>
              <a:t>výkonného výboru Rodičovskej rady ZRPŠ a Kontrolnej a revíznej komisie ZRPŠ pri SOŠP Dolný Kubín a vedenia školy   </a:t>
            </a:r>
            <a:endParaRPr lang="sk-SK" sz="2400" dirty="0" smtClean="0"/>
          </a:p>
          <a:p>
            <a:r>
              <a:rPr lang="sk-SK" sz="2400" dirty="0" smtClean="0"/>
              <a:t>3</a:t>
            </a:r>
            <a:r>
              <a:rPr lang="sk-SK" sz="2400" dirty="0"/>
              <a:t>/ Oboznámenie so Štatútom </a:t>
            </a:r>
            <a:r>
              <a:rPr lang="sk-SK" sz="2400" dirty="0" smtClean="0"/>
              <a:t>ZRPŠ </a:t>
            </a:r>
          </a:p>
          <a:p>
            <a:r>
              <a:rPr lang="sk-SK" sz="2400" dirty="0" smtClean="0"/>
              <a:t>4</a:t>
            </a:r>
            <a:r>
              <a:rPr lang="sk-SK" sz="2400" dirty="0"/>
              <a:t>/ Oboznámenie s čerpaním prostriedkov ZRPŠ v školskom roku </a:t>
            </a:r>
            <a:r>
              <a:rPr lang="sk-SK" sz="2400" dirty="0" smtClean="0"/>
              <a:t>2022/23 </a:t>
            </a:r>
            <a:r>
              <a:rPr lang="sk-SK" sz="2400" dirty="0"/>
              <a:t>a návrh rozpočtu         pre školský rok </a:t>
            </a:r>
            <a:r>
              <a:rPr lang="sk-SK" sz="2400" dirty="0" smtClean="0"/>
              <a:t>2023/24 </a:t>
            </a:r>
          </a:p>
          <a:p>
            <a:r>
              <a:rPr lang="sk-SK" sz="2400" dirty="0" smtClean="0"/>
              <a:t>5</a:t>
            </a:r>
            <a:r>
              <a:rPr lang="sk-SK" sz="2400" dirty="0"/>
              <a:t>/ Oboznámenie s dosiahnutými výchovno-vzdelávacími výsledkami </a:t>
            </a:r>
            <a:r>
              <a:rPr lang="sk-SK" sz="2400" dirty="0" smtClean="0"/>
              <a:t>školy </a:t>
            </a:r>
            <a:r>
              <a:rPr lang="sk-SK" sz="2400" dirty="0"/>
              <a:t>v šk. roku </a:t>
            </a:r>
            <a:r>
              <a:rPr lang="sk-SK" sz="2400" dirty="0" smtClean="0"/>
              <a:t>2022/23       </a:t>
            </a:r>
            <a:r>
              <a:rPr lang="sk-SK" sz="2400" dirty="0"/>
              <a:t>na úseku teoretického  vyučovania, oboznámenie        s podstatnými bodmi Školského poriadku a možnosťami získavania informácií z elektronickej triednej knihy, ospravedlňovanie žiakov, smernica proti </a:t>
            </a:r>
            <a:r>
              <a:rPr lang="sk-SK" sz="2400" dirty="0" err="1"/>
              <a:t>šikane</a:t>
            </a:r>
            <a:r>
              <a:rPr lang="sk-SK" sz="2400" dirty="0"/>
              <a:t>  </a:t>
            </a:r>
            <a:endParaRPr lang="sk-SK" sz="2400" dirty="0" smtClean="0"/>
          </a:p>
          <a:p>
            <a:r>
              <a:rPr lang="sk-SK" sz="2400" dirty="0" smtClean="0"/>
              <a:t>6/Oboznámenie </a:t>
            </a:r>
            <a:r>
              <a:rPr lang="sk-SK" sz="2400" dirty="0"/>
              <a:t>s výsledkami dosiahnutými na praktickom vyučovaní, praktické vyučovanie v duálnom a neduálnom systéme  vzdelávania pre tento školský rok  </a:t>
            </a:r>
            <a:endParaRPr lang="sk-SK" sz="2400" dirty="0" smtClean="0"/>
          </a:p>
          <a:p>
            <a:r>
              <a:rPr lang="sk-SK" sz="2400" dirty="0" smtClean="0"/>
              <a:t>7</a:t>
            </a:r>
            <a:r>
              <a:rPr lang="sk-SK" sz="2400" dirty="0"/>
              <a:t>/ Aktuálne informácie ohľadom plánovaných aktivít  školy v školskom roku </a:t>
            </a:r>
            <a:r>
              <a:rPr lang="sk-SK" sz="2400" dirty="0" smtClean="0"/>
              <a:t>2023/24, </a:t>
            </a:r>
            <a:r>
              <a:rPr lang="sk-SK" sz="2400" dirty="0"/>
              <a:t>informácie    o kamerovom systéme v škole a jeho odsúhlasenie rodičmi, informácie o </a:t>
            </a:r>
            <a:r>
              <a:rPr lang="sk-SK" sz="2400" dirty="0" smtClean="0"/>
              <a:t>hospodárení školy za minulý školský rok   </a:t>
            </a:r>
          </a:p>
          <a:p>
            <a:r>
              <a:rPr lang="sk-SK" sz="2400" dirty="0"/>
              <a:t>8</a:t>
            </a:r>
            <a:r>
              <a:rPr lang="sk-SK" sz="2400" dirty="0" smtClean="0"/>
              <a:t>/ </a:t>
            </a:r>
            <a:r>
              <a:rPr lang="sk-SK" sz="2400" dirty="0"/>
              <a:t>Záver, </a:t>
            </a:r>
            <a:r>
              <a:rPr lang="sk-SK" sz="2400" dirty="0" smtClean="0"/>
              <a:t>triedne stretnutia </a:t>
            </a:r>
            <a:r>
              <a:rPr lang="sk-SK" sz="2400" dirty="0"/>
              <a:t>s triednymi učiteľmi a majstrami OV </a:t>
            </a:r>
            <a:endParaRPr lang="sk-SK" dirty="0">
              <a:solidFill>
                <a:srgbClr val="FF0000"/>
              </a:solidFill>
            </a:endParaRPr>
          </a:p>
        </p:txBody>
      </p:sp>
    </p:spTree>
    <p:extLst>
      <p:ext uri="{BB962C8B-B14F-4D97-AF65-F5344CB8AC3E}">
        <p14:creationId xmlns:p14="http://schemas.microsoft.com/office/powerpoint/2010/main" val="141709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23731" y="908720"/>
            <a:ext cx="8229600" cy="418058"/>
          </a:xfrm>
        </p:spPr>
        <p:txBody>
          <a:bodyPr>
            <a:noAutofit/>
          </a:bodyPr>
          <a:lstStyle/>
          <a:p>
            <a:r>
              <a:rPr lang="sk-SK" sz="2400" b="1" dirty="0">
                <a:solidFill>
                  <a:srgbClr val="0070C0"/>
                </a:solidFill>
                <a:latin typeface="+mn-lt"/>
              </a:rPr>
              <a:t>Výchovno- vzdelávacie výsledky za školský rok </a:t>
            </a:r>
            <a:r>
              <a:rPr lang="sk-SK" sz="2400" b="1" dirty="0" smtClean="0">
                <a:solidFill>
                  <a:srgbClr val="0070C0"/>
                </a:solidFill>
                <a:latin typeface="+mn-lt"/>
              </a:rPr>
              <a:t>2022/23 </a:t>
            </a:r>
            <a:endParaRPr lang="sk-SK" sz="2400" b="1" dirty="0">
              <a:solidFill>
                <a:srgbClr val="FF0000"/>
              </a:solidFill>
              <a:latin typeface="+mn-lt"/>
            </a:endParaRPr>
          </a:p>
        </p:txBody>
      </p:sp>
      <p:graphicFrame>
        <p:nvGraphicFramePr>
          <p:cNvPr id="3" name="Zástupný objekt pre obsah 2"/>
          <p:cNvGraphicFramePr>
            <a:graphicFrameLocks noGrp="1"/>
          </p:cNvGraphicFramePr>
          <p:nvPr>
            <p:ph idx="1"/>
            <p:extLst>
              <p:ext uri="{D42A27DB-BD31-4B8C-83A1-F6EECF244321}">
                <p14:modId xmlns:p14="http://schemas.microsoft.com/office/powerpoint/2010/main" val="611318403"/>
              </p:ext>
            </p:extLst>
          </p:nvPr>
        </p:nvGraphicFramePr>
        <p:xfrm>
          <a:off x="935596" y="2420888"/>
          <a:ext cx="7272808" cy="3600400"/>
        </p:xfrm>
        <a:graphic>
          <a:graphicData uri="http://schemas.openxmlformats.org/drawingml/2006/table">
            <a:tbl>
              <a:tblPr firstRow="1" firstCol="1" bandRow="1">
                <a:tableStyleId>{5C22544A-7EE6-4342-B048-85BDC9FD1C3A}</a:tableStyleId>
              </a:tblPr>
              <a:tblGrid>
                <a:gridCol w="1818202">
                  <a:extLst>
                    <a:ext uri="{9D8B030D-6E8A-4147-A177-3AD203B41FA5}">
                      <a16:colId xmlns:a16="http://schemas.microsoft.com/office/drawing/2014/main" val="2402231101"/>
                    </a:ext>
                  </a:extLst>
                </a:gridCol>
                <a:gridCol w="1818202">
                  <a:extLst>
                    <a:ext uri="{9D8B030D-6E8A-4147-A177-3AD203B41FA5}">
                      <a16:colId xmlns:a16="http://schemas.microsoft.com/office/drawing/2014/main" val="2612872923"/>
                    </a:ext>
                  </a:extLst>
                </a:gridCol>
                <a:gridCol w="1818202">
                  <a:extLst>
                    <a:ext uri="{9D8B030D-6E8A-4147-A177-3AD203B41FA5}">
                      <a16:colId xmlns:a16="http://schemas.microsoft.com/office/drawing/2014/main" val="1133962284"/>
                    </a:ext>
                  </a:extLst>
                </a:gridCol>
                <a:gridCol w="1818202">
                  <a:extLst>
                    <a:ext uri="{9D8B030D-6E8A-4147-A177-3AD203B41FA5}">
                      <a16:colId xmlns:a16="http://schemas.microsoft.com/office/drawing/2014/main" val="1034644559"/>
                    </a:ext>
                  </a:extLst>
                </a:gridCol>
              </a:tblGrid>
              <a:tr h="275870">
                <a:tc gridSpan="2">
                  <a:txBody>
                    <a:bodyPr/>
                    <a:lstStyle/>
                    <a:p>
                      <a:pPr>
                        <a:spcAft>
                          <a:spcPts val="0"/>
                        </a:spcAft>
                      </a:pPr>
                      <a:r>
                        <a:rPr lang="sk-SK" sz="1400" dirty="0">
                          <a:effectLst/>
                        </a:rPr>
                        <a:t> </a:t>
                      </a:r>
                      <a:endParaRPr lang="sk-SK"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sk-SK"/>
                    </a:p>
                  </a:txBody>
                  <a:tcPr/>
                </a:tc>
                <a:tc>
                  <a:txBody>
                    <a:bodyPr/>
                    <a:lstStyle/>
                    <a:p>
                      <a:pPr algn="ctr">
                        <a:spcAft>
                          <a:spcPts val="0"/>
                        </a:spcAft>
                      </a:pPr>
                      <a:r>
                        <a:rPr lang="sk-SK" sz="1400" dirty="0">
                          <a:effectLst/>
                        </a:rPr>
                        <a:t>Počet žiakov</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61031655"/>
                  </a:ext>
                </a:extLst>
              </a:tr>
              <a:tr h="275870">
                <a:tc gridSpan="2">
                  <a:txBody>
                    <a:bodyPr/>
                    <a:lstStyle/>
                    <a:p>
                      <a:pPr>
                        <a:spcAft>
                          <a:spcPts val="0"/>
                        </a:spcAft>
                      </a:pPr>
                      <a:r>
                        <a:rPr lang="sk-SK" sz="1400" dirty="0">
                          <a:effectLst/>
                        </a:rPr>
                        <a:t>Spolu žiakov</a:t>
                      </a:r>
                      <a:endParaRPr lang="sk-SK"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sk-SK"/>
                    </a:p>
                  </a:txBody>
                  <a:tcPr/>
                </a:tc>
                <a:tc>
                  <a:txBody>
                    <a:bodyPr/>
                    <a:lstStyle/>
                    <a:p>
                      <a:pPr algn="ctr">
                        <a:spcAft>
                          <a:spcPts val="0"/>
                        </a:spcAft>
                      </a:pPr>
                      <a:r>
                        <a:rPr lang="sk-SK" sz="1400" dirty="0">
                          <a:effectLst/>
                        </a:rPr>
                        <a:t>307</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100</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15322027"/>
                  </a:ext>
                </a:extLst>
              </a:tr>
              <a:tr h="275870">
                <a:tc>
                  <a:txBody>
                    <a:bodyPr/>
                    <a:lstStyle/>
                    <a:p>
                      <a:pPr>
                        <a:spcAft>
                          <a:spcPts val="0"/>
                        </a:spcAft>
                      </a:pPr>
                      <a:r>
                        <a:rPr lang="sk-SK" sz="1400">
                          <a:effectLst/>
                        </a:rPr>
                        <a:t>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a:effectLst/>
                        </a:rPr>
                        <a:t>Počet chlapcov</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k-SK" sz="1400" dirty="0">
                          <a:effectLst/>
                        </a:rPr>
                        <a:t>302</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98,3</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28847861"/>
                  </a:ext>
                </a:extLst>
              </a:tr>
              <a:tr h="275870">
                <a:tc>
                  <a:txBody>
                    <a:bodyPr/>
                    <a:lstStyle/>
                    <a:p>
                      <a:pPr>
                        <a:spcAft>
                          <a:spcPts val="0"/>
                        </a:spcAft>
                      </a:pPr>
                      <a:r>
                        <a:rPr lang="sk-SK" sz="1400">
                          <a:effectLst/>
                        </a:rPr>
                        <a:t>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a:effectLst/>
                        </a:rPr>
                        <a:t>Počet dievčat</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k-SK" sz="1400" dirty="0">
                          <a:effectLst/>
                        </a:rPr>
                        <a:t>5</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1,6</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84337514"/>
                  </a:ext>
                </a:extLst>
              </a:tr>
              <a:tr h="275870">
                <a:tc gridSpan="2">
                  <a:txBody>
                    <a:bodyPr/>
                    <a:lstStyle/>
                    <a:p>
                      <a:pPr>
                        <a:spcAft>
                          <a:spcPts val="0"/>
                        </a:spcAft>
                      </a:pPr>
                      <a:r>
                        <a:rPr lang="sk-SK" sz="1400">
                          <a:effectLst/>
                        </a:rPr>
                        <a:t>Prospeli spolu</a:t>
                      </a:r>
                      <a:endParaRPr lang="sk-SK"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sk-SK"/>
                    </a:p>
                  </a:txBody>
                  <a:tcPr/>
                </a:tc>
                <a:tc>
                  <a:txBody>
                    <a:bodyPr/>
                    <a:lstStyle/>
                    <a:p>
                      <a:pPr algn="ctr">
                        <a:spcAft>
                          <a:spcPts val="0"/>
                        </a:spcAft>
                      </a:pPr>
                      <a:r>
                        <a:rPr lang="sk-SK" sz="1400" dirty="0">
                          <a:effectLst/>
                        </a:rPr>
                        <a:t>297</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96,7</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54459096"/>
                  </a:ext>
                </a:extLst>
              </a:tr>
              <a:tr h="275870">
                <a:tc>
                  <a:txBody>
                    <a:bodyPr/>
                    <a:lstStyle/>
                    <a:p>
                      <a:pPr>
                        <a:spcAft>
                          <a:spcPts val="0"/>
                        </a:spcAft>
                      </a:pPr>
                      <a:r>
                        <a:rPr lang="sk-SK" sz="1400">
                          <a:effectLst/>
                        </a:rPr>
                        <a:t>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a:effectLst/>
                        </a:rPr>
                        <a:t>S vyznamenaním</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k-SK" sz="1400" dirty="0">
                          <a:effectLst/>
                        </a:rPr>
                        <a:t>27</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8,8</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25319845"/>
                  </a:ext>
                </a:extLst>
              </a:tr>
              <a:tr h="275870">
                <a:tc>
                  <a:txBody>
                    <a:bodyPr/>
                    <a:lstStyle/>
                    <a:p>
                      <a:pPr>
                        <a:spcAft>
                          <a:spcPts val="0"/>
                        </a:spcAft>
                      </a:pPr>
                      <a:r>
                        <a:rPr lang="sk-SK" sz="1400">
                          <a:effectLst/>
                        </a:rPr>
                        <a:t>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a:effectLst/>
                        </a:rPr>
                        <a:t>Veľmi dobre</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dirty="0">
                          <a:effectLst/>
                        </a:rPr>
                        <a:t>              71</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23,1</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43951041"/>
                  </a:ext>
                </a:extLst>
              </a:tr>
              <a:tr h="275870">
                <a:tc>
                  <a:txBody>
                    <a:bodyPr/>
                    <a:lstStyle/>
                    <a:p>
                      <a:pPr>
                        <a:spcAft>
                          <a:spcPts val="0"/>
                        </a:spcAft>
                      </a:pPr>
                      <a:r>
                        <a:rPr lang="sk-SK" sz="1400">
                          <a:effectLst/>
                        </a:rPr>
                        <a:t>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a:effectLst/>
                        </a:rPr>
                        <a:t>Prospeli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k-SK" sz="1400" dirty="0">
                          <a:effectLst/>
                        </a:rPr>
                        <a:t>199</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64,8</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9336184"/>
                  </a:ext>
                </a:extLst>
              </a:tr>
              <a:tr h="275870">
                <a:tc gridSpan="2">
                  <a:txBody>
                    <a:bodyPr/>
                    <a:lstStyle/>
                    <a:p>
                      <a:pPr>
                        <a:spcAft>
                          <a:spcPts val="0"/>
                        </a:spcAft>
                      </a:pPr>
                      <a:r>
                        <a:rPr lang="sk-SK" sz="1400">
                          <a:effectLst/>
                        </a:rPr>
                        <a:t>Neprospeli spolu</a:t>
                      </a:r>
                      <a:endParaRPr lang="sk-SK"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sk-SK"/>
                    </a:p>
                  </a:txBody>
                  <a:tcPr/>
                </a:tc>
                <a:tc>
                  <a:txBody>
                    <a:bodyPr/>
                    <a:lstStyle/>
                    <a:p>
                      <a:pPr>
                        <a:spcAft>
                          <a:spcPts val="0"/>
                        </a:spcAft>
                      </a:pPr>
                      <a:r>
                        <a:rPr lang="sk-SK" sz="1400" dirty="0">
                          <a:effectLst/>
                        </a:rPr>
                        <a:t>               9</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2,9</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6069866"/>
                  </a:ext>
                </a:extLst>
              </a:tr>
              <a:tr h="275870">
                <a:tc>
                  <a:txBody>
                    <a:bodyPr/>
                    <a:lstStyle/>
                    <a:p>
                      <a:pPr>
                        <a:spcAft>
                          <a:spcPts val="0"/>
                        </a:spcAft>
                      </a:pPr>
                      <a:r>
                        <a:rPr lang="sk-SK" sz="1400">
                          <a:effectLst/>
                        </a:rPr>
                        <a:t>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a:effectLst/>
                        </a:rPr>
                        <a:t>z 1 predmetu</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dirty="0">
                          <a:effectLst/>
                        </a:rPr>
                        <a:t>               5</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a:effectLst/>
                        </a:rPr>
                        <a:t>1,6</a:t>
                      </a:r>
                      <a:endParaRPr lang="sk-SK"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88002703"/>
                  </a:ext>
                </a:extLst>
              </a:tr>
              <a:tr h="275870">
                <a:tc>
                  <a:txBody>
                    <a:bodyPr/>
                    <a:lstStyle/>
                    <a:p>
                      <a:pPr>
                        <a:spcAft>
                          <a:spcPts val="0"/>
                        </a:spcAft>
                      </a:pPr>
                      <a:r>
                        <a:rPr lang="sk-SK" sz="1400">
                          <a:effectLst/>
                        </a:rPr>
                        <a:t>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a:effectLst/>
                        </a:rPr>
                        <a:t>z 2 predmetov</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k-SK" sz="1400" dirty="0">
                          <a:effectLst/>
                        </a:rPr>
                        <a:t>1</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dirty="0">
                          <a:effectLst/>
                        </a:rPr>
                        <a:t>0,3</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702040"/>
                  </a:ext>
                </a:extLst>
              </a:tr>
              <a:tr h="289960">
                <a:tc>
                  <a:txBody>
                    <a:bodyPr/>
                    <a:lstStyle/>
                    <a:p>
                      <a:pPr>
                        <a:spcAft>
                          <a:spcPts val="0"/>
                        </a:spcAft>
                      </a:pPr>
                      <a:r>
                        <a:rPr lang="sk-SK" sz="1400">
                          <a:effectLst/>
                        </a:rPr>
                        <a:t> </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k-SK" sz="1400">
                          <a:effectLst/>
                        </a:rPr>
                        <a:t>z viac predmetov</a:t>
                      </a:r>
                      <a:endParaRPr lang="sk-SK"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k-SK" sz="1400" dirty="0">
                          <a:effectLst/>
                        </a:rPr>
                        <a:t>3</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dirty="0">
                          <a:effectLst/>
                        </a:rPr>
                        <a:t>0,98</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3606661"/>
                  </a:ext>
                </a:extLst>
              </a:tr>
              <a:tr h="275870">
                <a:tc gridSpan="2">
                  <a:txBody>
                    <a:bodyPr/>
                    <a:lstStyle/>
                    <a:p>
                      <a:pPr>
                        <a:spcAft>
                          <a:spcPts val="0"/>
                        </a:spcAft>
                      </a:pPr>
                      <a:r>
                        <a:rPr lang="sk-SK" sz="1400">
                          <a:effectLst/>
                        </a:rPr>
                        <a:t>Neklasifikovaní</a:t>
                      </a:r>
                      <a:endParaRPr lang="sk-SK"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sk-SK"/>
                    </a:p>
                  </a:txBody>
                  <a:tcPr/>
                </a:tc>
                <a:tc>
                  <a:txBody>
                    <a:bodyPr/>
                    <a:lstStyle/>
                    <a:p>
                      <a:pPr algn="ctr">
                        <a:spcAft>
                          <a:spcPts val="0"/>
                        </a:spcAft>
                      </a:pPr>
                      <a:r>
                        <a:rPr lang="sk-SK" sz="1400" dirty="0">
                          <a:effectLst/>
                        </a:rPr>
                        <a:t>1</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k-SK" sz="1400" dirty="0">
                          <a:effectLst/>
                        </a:rPr>
                        <a:t>0,3</a:t>
                      </a:r>
                      <a:endParaRPr lang="sk-SK"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5036003"/>
                  </a:ext>
                </a:extLst>
              </a:tr>
            </a:tbl>
          </a:graphicData>
        </a:graphic>
      </p:graphicFrame>
      <p:sp>
        <p:nvSpPr>
          <p:cNvPr id="6" name="Obdĺžnik 5"/>
          <p:cNvSpPr/>
          <p:nvPr/>
        </p:nvSpPr>
        <p:spPr>
          <a:xfrm>
            <a:off x="827584" y="1700808"/>
            <a:ext cx="7704856" cy="646331"/>
          </a:xfrm>
          <a:prstGeom prst="rect">
            <a:avLst/>
          </a:prstGeom>
        </p:spPr>
        <p:txBody>
          <a:bodyPr wrap="square">
            <a:spAutoFit/>
          </a:bodyPr>
          <a:lstStyle/>
          <a:p>
            <a:r>
              <a:rPr lang="sk-SK" dirty="0"/>
              <a:t>V druhom polroku tohto šk. roka k 30. 6.2023 študovalo 307 žiakov (pokles oproti 31.1.2023 o 4 žiakov – 14 tried, 29 odborov </a:t>
            </a:r>
          </a:p>
        </p:txBody>
      </p:sp>
    </p:spTree>
    <p:extLst>
      <p:ext uri="{BB962C8B-B14F-4D97-AF65-F5344CB8AC3E}">
        <p14:creationId xmlns:p14="http://schemas.microsoft.com/office/powerpoint/2010/main" val="3542488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620688"/>
            <a:ext cx="8229600" cy="605073"/>
          </a:xfrm>
        </p:spPr>
        <p:txBody>
          <a:bodyPr>
            <a:noAutofit/>
          </a:bodyPr>
          <a:lstStyle/>
          <a:p>
            <a:endParaRPr lang="sk-SK" sz="3200" b="1" dirty="0">
              <a:solidFill>
                <a:srgbClr val="FF0000"/>
              </a:solidFill>
            </a:endParaRPr>
          </a:p>
        </p:txBody>
      </p:sp>
      <p:sp>
        <p:nvSpPr>
          <p:cNvPr id="2" name="Zástupný symbol obsahu 1"/>
          <p:cNvSpPr>
            <a:spLocks noGrp="1"/>
          </p:cNvSpPr>
          <p:nvPr>
            <p:ph idx="1"/>
          </p:nvPr>
        </p:nvSpPr>
        <p:spPr>
          <a:xfrm>
            <a:off x="467544" y="1268760"/>
            <a:ext cx="7704856" cy="4968551"/>
          </a:xfrm>
        </p:spPr>
        <p:txBody>
          <a:bodyPr>
            <a:normAutofit/>
          </a:bodyPr>
          <a:lstStyle/>
          <a:p>
            <a:pPr lvl="4"/>
            <a:r>
              <a:rPr lang="pl-PL" sz="2800" dirty="0" smtClean="0">
                <a:solidFill>
                  <a:schemeClr val="bg2">
                    <a:lumMod val="25000"/>
                  </a:schemeClr>
                </a:solidFill>
              </a:rPr>
              <a:t>na </a:t>
            </a:r>
            <a:r>
              <a:rPr lang="pl-PL" sz="2800" dirty="0">
                <a:solidFill>
                  <a:schemeClr val="bg2">
                    <a:lumMod val="25000"/>
                  </a:schemeClr>
                </a:solidFill>
              </a:rPr>
              <a:t>3. stupeň </a:t>
            </a:r>
            <a:r>
              <a:rPr lang="pl-PL" sz="2800" dirty="0" smtClean="0">
                <a:solidFill>
                  <a:schemeClr val="bg2">
                    <a:lumMod val="25000"/>
                  </a:schemeClr>
                </a:solidFill>
              </a:rPr>
              <a:t>6 žiakom, </a:t>
            </a:r>
            <a:r>
              <a:rPr lang="pl-PL" sz="2800" dirty="0">
                <a:solidFill>
                  <a:schemeClr val="bg2">
                    <a:lumMod val="25000"/>
                  </a:schemeClr>
                </a:solidFill>
              </a:rPr>
              <a:t>	</a:t>
            </a:r>
          </a:p>
          <a:p>
            <a:pPr lvl="4"/>
            <a:r>
              <a:rPr lang="pl-PL" sz="2800" dirty="0">
                <a:solidFill>
                  <a:schemeClr val="bg2">
                    <a:lumMod val="25000"/>
                  </a:schemeClr>
                </a:solidFill>
              </a:rPr>
              <a:t>na 4. stupeň </a:t>
            </a:r>
            <a:r>
              <a:rPr lang="pl-PL" sz="2800" dirty="0" smtClean="0">
                <a:solidFill>
                  <a:schemeClr val="bg2">
                    <a:lumMod val="25000"/>
                  </a:schemeClr>
                </a:solidFill>
              </a:rPr>
              <a:t>3 </a:t>
            </a:r>
            <a:r>
              <a:rPr lang="pl-PL" sz="2800" dirty="0">
                <a:solidFill>
                  <a:schemeClr val="bg2">
                    <a:lumMod val="25000"/>
                  </a:schemeClr>
                </a:solidFill>
              </a:rPr>
              <a:t>žiakom. </a:t>
            </a:r>
          </a:p>
          <a:p>
            <a:pPr marL="1828800" lvl="4" indent="0">
              <a:buNone/>
            </a:pPr>
            <a:endParaRPr lang="sk-SK" sz="2800" dirty="0" smtClean="0">
              <a:solidFill>
                <a:schemeClr val="bg2">
                  <a:lumMod val="25000"/>
                </a:schemeClr>
              </a:solidFill>
            </a:endParaRPr>
          </a:p>
        </p:txBody>
      </p:sp>
      <p:graphicFrame>
        <p:nvGraphicFramePr>
          <p:cNvPr id="4" name="Tabuľka 3"/>
          <p:cNvGraphicFramePr>
            <a:graphicFrameLocks noGrp="1"/>
          </p:cNvGraphicFramePr>
          <p:nvPr>
            <p:extLst>
              <p:ext uri="{D42A27DB-BD31-4B8C-83A1-F6EECF244321}">
                <p14:modId xmlns:p14="http://schemas.microsoft.com/office/powerpoint/2010/main" val="3555645709"/>
              </p:ext>
            </p:extLst>
          </p:nvPr>
        </p:nvGraphicFramePr>
        <p:xfrm>
          <a:off x="683569" y="2420888"/>
          <a:ext cx="7632846" cy="3528392"/>
        </p:xfrm>
        <a:graphic>
          <a:graphicData uri="http://schemas.openxmlformats.org/drawingml/2006/table">
            <a:tbl>
              <a:tblPr firstRow="1" firstCol="1" bandRow="1"/>
              <a:tblGrid>
                <a:gridCol w="2543730">
                  <a:extLst>
                    <a:ext uri="{9D8B030D-6E8A-4147-A177-3AD203B41FA5}">
                      <a16:colId xmlns:a16="http://schemas.microsoft.com/office/drawing/2014/main" val="280944602"/>
                    </a:ext>
                  </a:extLst>
                </a:gridCol>
                <a:gridCol w="2544558">
                  <a:extLst>
                    <a:ext uri="{9D8B030D-6E8A-4147-A177-3AD203B41FA5}">
                      <a16:colId xmlns:a16="http://schemas.microsoft.com/office/drawing/2014/main" val="2460122982"/>
                    </a:ext>
                  </a:extLst>
                </a:gridCol>
                <a:gridCol w="2544558">
                  <a:extLst>
                    <a:ext uri="{9D8B030D-6E8A-4147-A177-3AD203B41FA5}">
                      <a16:colId xmlns:a16="http://schemas.microsoft.com/office/drawing/2014/main" val="3003459822"/>
                    </a:ext>
                  </a:extLst>
                </a:gridCol>
              </a:tblGrid>
              <a:tr h="441049">
                <a:tc>
                  <a:txBody>
                    <a:bodyPr/>
                    <a:lstStyle/>
                    <a:p>
                      <a:pPr algn="ctr">
                        <a:spcAft>
                          <a:spcPts val="0"/>
                        </a:spcAft>
                      </a:pPr>
                      <a:r>
                        <a:rPr lang="sk-SK" sz="1200" b="1" dirty="0">
                          <a:effectLst/>
                          <a:latin typeface="Arial" panose="020B0604020202020204" pitchFamily="34" charset="0"/>
                          <a:ea typeface="Times New Roman" panose="02020603050405020304" pitchFamily="18" charset="0"/>
                        </a:rPr>
                        <a:t>Priemer</a:t>
                      </a:r>
                      <a:endParaRPr lang="sk-SK"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sk-SK" sz="1200" b="1">
                          <a:effectLst/>
                          <a:latin typeface="Arial" panose="020B0604020202020204" pitchFamily="34" charset="0"/>
                          <a:ea typeface="Times New Roman" panose="02020603050405020304" pitchFamily="18" charset="0"/>
                        </a:rPr>
                        <a:t>Žiak</a:t>
                      </a:r>
                      <a:endParaRPr lang="sk-SK"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sk-SK" sz="1200" b="1">
                          <a:effectLst/>
                          <a:latin typeface="Arial" panose="020B0604020202020204" pitchFamily="34" charset="0"/>
                          <a:ea typeface="Times New Roman" panose="02020603050405020304" pitchFamily="18" charset="0"/>
                        </a:rPr>
                        <a:t>Trieda</a:t>
                      </a:r>
                      <a:endParaRPr lang="sk-SK"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071997"/>
                  </a:ext>
                </a:extLst>
              </a:tr>
              <a:tr h="441049">
                <a:tc>
                  <a:txBody>
                    <a:bodyPr/>
                    <a:lstStyle/>
                    <a:p>
                      <a:pPr algn="ctr">
                        <a:spcAft>
                          <a:spcPts val="0"/>
                        </a:spcAft>
                      </a:pPr>
                      <a:r>
                        <a:rPr lang="sk-SK" sz="1800" dirty="0">
                          <a:effectLst/>
                          <a:latin typeface="Arial" panose="020B0604020202020204" pitchFamily="34" charset="0"/>
                          <a:ea typeface="Times New Roman" panose="02020603050405020304" pitchFamily="18" charset="0"/>
                        </a:rPr>
                        <a:t>1,00</a:t>
                      </a:r>
                      <a:endParaRPr lang="sk-SK" sz="18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a:effectLst/>
                          <a:latin typeface="Arial" panose="020B0604020202020204" pitchFamily="34" charset="0"/>
                          <a:ea typeface="Times New Roman" panose="02020603050405020304" pitchFamily="18" charset="0"/>
                        </a:rPr>
                        <a:t>Štyrák Adam</a:t>
                      </a:r>
                      <a:endParaRPr lang="sk-SK"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a:effectLst/>
                          <a:latin typeface="Arial" panose="020B0604020202020204" pitchFamily="34" charset="0"/>
                          <a:ea typeface="Times New Roman" panose="02020603050405020304" pitchFamily="18" charset="0"/>
                        </a:rPr>
                        <a:t>II.Emep</a:t>
                      </a:r>
                      <a:endParaRPr lang="sk-SK"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197263"/>
                  </a:ext>
                </a:extLst>
              </a:tr>
              <a:tr h="441049">
                <a:tc>
                  <a:txBody>
                    <a:bodyPr/>
                    <a:lstStyle/>
                    <a:p>
                      <a:pPr algn="ctr">
                        <a:spcAft>
                          <a:spcPts val="0"/>
                        </a:spcAft>
                      </a:pPr>
                      <a:r>
                        <a:rPr lang="sk-SK" sz="1800" dirty="0">
                          <a:effectLst/>
                          <a:latin typeface="Arial" panose="020B0604020202020204" pitchFamily="34" charset="0"/>
                          <a:ea typeface="Times New Roman" panose="02020603050405020304" pitchFamily="18" charset="0"/>
                        </a:rPr>
                        <a:t>1,00</a:t>
                      </a:r>
                      <a:endParaRPr lang="sk-SK" sz="18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dirty="0" err="1">
                          <a:effectLst/>
                          <a:latin typeface="Arial" panose="020B0604020202020204" pitchFamily="34" charset="0"/>
                          <a:ea typeface="Times New Roman" panose="02020603050405020304" pitchFamily="18" charset="0"/>
                        </a:rPr>
                        <a:t>Zuberský</a:t>
                      </a:r>
                      <a:r>
                        <a:rPr lang="sk-SK" sz="1800" dirty="0">
                          <a:effectLst/>
                          <a:latin typeface="Arial" panose="020B0604020202020204" pitchFamily="34" charset="0"/>
                          <a:ea typeface="Times New Roman" panose="02020603050405020304" pitchFamily="18" charset="0"/>
                        </a:rPr>
                        <a:t> Andrej </a:t>
                      </a:r>
                      <a:endParaRPr lang="sk-SK"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a:effectLst/>
                          <a:latin typeface="Arial" panose="020B0604020202020204" pitchFamily="34" charset="0"/>
                          <a:ea typeface="Times New Roman" panose="02020603050405020304" pitchFamily="18" charset="0"/>
                        </a:rPr>
                        <a:t>II.D</a:t>
                      </a:r>
                      <a:endParaRPr lang="sk-SK"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117191"/>
                  </a:ext>
                </a:extLst>
              </a:tr>
              <a:tr h="441049">
                <a:tc>
                  <a:txBody>
                    <a:bodyPr/>
                    <a:lstStyle/>
                    <a:p>
                      <a:pPr algn="ctr">
                        <a:spcAft>
                          <a:spcPts val="0"/>
                        </a:spcAft>
                      </a:pPr>
                      <a:r>
                        <a:rPr lang="sk-SK" sz="1800" dirty="0">
                          <a:effectLst/>
                          <a:latin typeface="Arial" panose="020B0604020202020204" pitchFamily="34" charset="0"/>
                          <a:ea typeface="Times New Roman" panose="02020603050405020304" pitchFamily="18" charset="0"/>
                        </a:rPr>
                        <a:t>1,00</a:t>
                      </a:r>
                      <a:endParaRPr lang="sk-SK" sz="18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dirty="0" err="1">
                          <a:effectLst/>
                          <a:latin typeface="Arial" panose="020B0604020202020204" pitchFamily="34" charset="0"/>
                          <a:ea typeface="Times New Roman" panose="02020603050405020304" pitchFamily="18" charset="0"/>
                        </a:rPr>
                        <a:t>Havlík</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Matias</a:t>
                      </a:r>
                      <a:endParaRPr lang="sk-SK"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a:effectLst/>
                          <a:latin typeface="Arial" panose="020B0604020202020204" pitchFamily="34" charset="0"/>
                          <a:ea typeface="Times New Roman" panose="02020603050405020304" pitchFamily="18" charset="0"/>
                        </a:rPr>
                        <a:t>II.D</a:t>
                      </a:r>
                      <a:endParaRPr lang="sk-SK"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214228"/>
                  </a:ext>
                </a:extLst>
              </a:tr>
              <a:tr h="441049">
                <a:tc>
                  <a:txBody>
                    <a:bodyPr/>
                    <a:lstStyle/>
                    <a:p>
                      <a:pPr algn="ctr">
                        <a:spcAft>
                          <a:spcPts val="0"/>
                        </a:spcAft>
                      </a:pPr>
                      <a:r>
                        <a:rPr lang="sk-SK" sz="1800">
                          <a:effectLst/>
                          <a:latin typeface="Arial" panose="020B0604020202020204" pitchFamily="34" charset="0"/>
                          <a:ea typeface="Times New Roman" panose="02020603050405020304" pitchFamily="18" charset="0"/>
                        </a:rPr>
                        <a:t>1,00</a:t>
                      </a:r>
                      <a:endParaRPr lang="sk-SK" sz="18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dirty="0">
                          <a:effectLst/>
                          <a:latin typeface="Arial" panose="020B0604020202020204" pitchFamily="34" charset="0"/>
                          <a:ea typeface="Times New Roman" panose="02020603050405020304" pitchFamily="18" charset="0"/>
                        </a:rPr>
                        <a:t>Buša Ján</a:t>
                      </a:r>
                      <a:endParaRPr lang="sk-SK"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a:effectLst/>
                          <a:latin typeface="Arial" panose="020B0604020202020204" pitchFamily="34" charset="0"/>
                          <a:ea typeface="Times New Roman" panose="02020603050405020304" pitchFamily="18" charset="0"/>
                        </a:rPr>
                        <a:t>II.Emep</a:t>
                      </a:r>
                      <a:endParaRPr lang="sk-SK"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890723"/>
                  </a:ext>
                </a:extLst>
              </a:tr>
              <a:tr h="441049">
                <a:tc>
                  <a:txBody>
                    <a:bodyPr/>
                    <a:lstStyle/>
                    <a:p>
                      <a:pPr algn="ctr">
                        <a:spcAft>
                          <a:spcPts val="0"/>
                        </a:spcAft>
                      </a:pPr>
                      <a:r>
                        <a:rPr lang="sk-SK" sz="1800">
                          <a:effectLst/>
                          <a:latin typeface="Arial" panose="020B0604020202020204" pitchFamily="34" charset="0"/>
                          <a:ea typeface="Times New Roman" panose="02020603050405020304" pitchFamily="18" charset="0"/>
                        </a:rPr>
                        <a:t>1,00</a:t>
                      </a:r>
                      <a:endParaRPr lang="sk-SK" sz="18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dirty="0" err="1">
                          <a:effectLst/>
                          <a:latin typeface="Arial" panose="020B0604020202020204" pitchFamily="34" charset="0"/>
                          <a:ea typeface="Times New Roman" panose="02020603050405020304" pitchFamily="18" charset="0"/>
                        </a:rPr>
                        <a:t>Babinský</a:t>
                      </a:r>
                      <a:r>
                        <a:rPr lang="sk-SK" sz="1800" dirty="0">
                          <a:effectLst/>
                          <a:latin typeface="Arial" panose="020B0604020202020204" pitchFamily="34" charset="0"/>
                          <a:ea typeface="Times New Roman" panose="02020603050405020304" pitchFamily="18" charset="0"/>
                        </a:rPr>
                        <a:t> Dávid </a:t>
                      </a:r>
                      <a:endParaRPr lang="sk-SK"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dirty="0" err="1">
                          <a:effectLst/>
                          <a:latin typeface="Arial" panose="020B0604020202020204" pitchFamily="34" charset="0"/>
                          <a:ea typeface="Times New Roman" panose="02020603050405020304" pitchFamily="18" charset="0"/>
                        </a:rPr>
                        <a:t>II.Emep</a:t>
                      </a:r>
                      <a:endParaRPr lang="sk-SK"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943326"/>
                  </a:ext>
                </a:extLst>
              </a:tr>
              <a:tr h="441049">
                <a:tc>
                  <a:txBody>
                    <a:bodyPr/>
                    <a:lstStyle/>
                    <a:p>
                      <a:pPr algn="ctr">
                        <a:spcAft>
                          <a:spcPts val="0"/>
                        </a:spcAft>
                      </a:pPr>
                      <a:r>
                        <a:rPr lang="sk-SK" sz="1800">
                          <a:effectLst/>
                          <a:latin typeface="Arial" panose="020B0604020202020204" pitchFamily="34" charset="0"/>
                          <a:ea typeface="Times New Roman" panose="02020603050405020304" pitchFamily="18" charset="0"/>
                        </a:rPr>
                        <a:t>1,167</a:t>
                      </a:r>
                      <a:endParaRPr lang="sk-SK"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a:effectLst/>
                          <a:latin typeface="Arial" panose="020B0604020202020204" pitchFamily="34" charset="0"/>
                          <a:ea typeface="Times New Roman" panose="02020603050405020304" pitchFamily="18" charset="0"/>
                        </a:rPr>
                        <a:t>Gracik Matej</a:t>
                      </a:r>
                      <a:endParaRPr lang="sk-SK"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k-SK" sz="1800" dirty="0" err="1">
                          <a:effectLst/>
                          <a:latin typeface="Arial" panose="020B0604020202020204" pitchFamily="34" charset="0"/>
                          <a:ea typeface="Times New Roman" panose="02020603050405020304" pitchFamily="18" charset="0"/>
                        </a:rPr>
                        <a:t>IV.Cmn</a:t>
                      </a:r>
                      <a:r>
                        <a:rPr lang="sk-SK" sz="1800" dirty="0">
                          <a:effectLst/>
                          <a:latin typeface="Arial" panose="020B0604020202020204"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252075"/>
                  </a:ext>
                </a:extLst>
              </a:tr>
              <a:tr h="441049">
                <a:tc>
                  <a:txBody>
                    <a:bodyPr/>
                    <a:lstStyle/>
                    <a:p>
                      <a:pPr algn="ctr">
                        <a:spcAft>
                          <a:spcPts val="0"/>
                        </a:spcAft>
                      </a:pPr>
                      <a:r>
                        <a:rPr lang="sk-SK" sz="1800">
                          <a:effectLst/>
                          <a:latin typeface="Arial" panose="020B0604020202020204" pitchFamily="34" charset="0"/>
                          <a:ea typeface="Times New Roman" panose="02020603050405020304" pitchFamily="18" charset="0"/>
                        </a:rPr>
                        <a:t>1,167</a:t>
                      </a:r>
                      <a:endParaRPr lang="sk-SK"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sk-SK" sz="1800">
                          <a:effectLst/>
                          <a:latin typeface="Arial" panose="020B0604020202020204" pitchFamily="34" charset="0"/>
                          <a:ea typeface="Times New Roman" panose="02020603050405020304" pitchFamily="18" charset="0"/>
                        </a:rPr>
                        <a:t>Jakubjak Lukáš</a:t>
                      </a:r>
                      <a:endParaRPr lang="sk-SK"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sk-SK" sz="1800" dirty="0">
                          <a:effectLst/>
                          <a:latin typeface="Arial" panose="020B0604020202020204" pitchFamily="34" charset="0"/>
                          <a:ea typeface="Times New Roman" panose="02020603050405020304" pitchFamily="18" charset="0"/>
                        </a:rPr>
                        <a:t>II.D</a:t>
                      </a:r>
                      <a:endParaRPr lang="sk-SK"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115046"/>
                  </a:ext>
                </a:extLst>
              </a:tr>
            </a:tbl>
          </a:graphicData>
        </a:graphic>
      </p:graphicFrame>
      <p:sp>
        <p:nvSpPr>
          <p:cNvPr id="5" name="Rectangle 1"/>
          <p:cNvSpPr>
            <a:spLocks noChangeArrowheads="1"/>
          </p:cNvSpPr>
          <p:nvPr/>
        </p:nvSpPr>
        <p:spPr bwMode="auto">
          <a:xfrm>
            <a:off x="755576" y="1156972"/>
            <a:ext cx="74168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Študenti za 2. polrok dosiahli </a:t>
            </a:r>
            <a:r>
              <a:rPr kumimoji="0" lang="sk-SK" altLang="sk-SK" sz="2000" b="1"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priemerný študijný prospech 2,30</a:t>
            </a:r>
            <a:r>
              <a:rPr kumimoji="0" lang="sk-SK" altLang="sk-SK"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(porovnateľné s minulým </a:t>
            </a:r>
            <a:r>
              <a:rPr kumimoji="0" lang="sk-SK" altLang="sk-SK"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šk.rokom</a:t>
            </a:r>
            <a:r>
              <a:rPr kumimoji="0" lang="sk-SK" altLang="sk-SK"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sk-SK" altLang="sk-SK"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Najlepší prospech dosiahli žiaci: </a:t>
            </a:r>
            <a:endParaRPr kumimoji="0" lang="sk-SK" altLang="sk-SK"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931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Školské aktivity </a:t>
            </a:r>
            <a:r>
              <a:rPr lang="sk-SK" dirty="0" smtClean="0">
                <a:solidFill>
                  <a:srgbClr val="FF0000"/>
                </a:solidFill>
              </a:rPr>
              <a:t>2022/23 </a:t>
            </a:r>
            <a:r>
              <a:rPr lang="sk-SK" dirty="0"/>
              <a:t/>
            </a:r>
            <a:br>
              <a:rPr lang="sk-SK" dirty="0"/>
            </a:br>
            <a:endParaRPr lang="sk-SK" dirty="0"/>
          </a:p>
        </p:txBody>
      </p:sp>
      <p:pic>
        <p:nvPicPr>
          <p:cNvPr id="4" name="Zástupný objekt pre obsah 3"/>
          <p:cNvPicPr>
            <a:picLocks noGrp="1" noChangeAspect="1"/>
          </p:cNvPicPr>
          <p:nvPr>
            <p:ph idx="1"/>
          </p:nvPr>
        </p:nvPicPr>
        <p:blipFill>
          <a:blip r:embed="rId2"/>
          <a:stretch>
            <a:fillRect/>
          </a:stretch>
        </p:blipFill>
        <p:spPr>
          <a:xfrm>
            <a:off x="179512" y="1700808"/>
            <a:ext cx="8700686" cy="4682409"/>
          </a:xfrm>
          <a:prstGeom prst="rect">
            <a:avLst/>
          </a:prstGeom>
        </p:spPr>
      </p:pic>
    </p:spTree>
    <p:extLst>
      <p:ext uri="{BB962C8B-B14F-4D97-AF65-F5344CB8AC3E}">
        <p14:creationId xmlns:p14="http://schemas.microsoft.com/office/powerpoint/2010/main" val="61266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objekt pre obsah 3"/>
          <p:cNvPicPr>
            <a:picLocks noGrp="1" noChangeAspect="1"/>
          </p:cNvPicPr>
          <p:nvPr>
            <p:ph idx="1"/>
          </p:nvPr>
        </p:nvPicPr>
        <p:blipFill>
          <a:blip r:embed="rId2"/>
          <a:stretch>
            <a:fillRect/>
          </a:stretch>
        </p:blipFill>
        <p:spPr>
          <a:xfrm>
            <a:off x="0" y="2204864"/>
            <a:ext cx="9058096" cy="3709392"/>
          </a:xfrm>
          <a:prstGeom prst="rect">
            <a:avLst/>
          </a:prstGeom>
        </p:spPr>
      </p:pic>
    </p:spTree>
    <p:extLst>
      <p:ext uri="{BB962C8B-B14F-4D97-AF65-F5344CB8AC3E}">
        <p14:creationId xmlns:p14="http://schemas.microsoft.com/office/powerpoint/2010/main" val="13897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objekt pre obsah 3"/>
          <p:cNvPicPr>
            <a:picLocks noGrp="1" noChangeAspect="1"/>
          </p:cNvPicPr>
          <p:nvPr>
            <p:ph idx="1"/>
          </p:nvPr>
        </p:nvPicPr>
        <p:blipFill>
          <a:blip r:embed="rId2"/>
          <a:stretch>
            <a:fillRect/>
          </a:stretch>
        </p:blipFill>
        <p:spPr>
          <a:xfrm>
            <a:off x="107504" y="1628800"/>
            <a:ext cx="8669069" cy="4752528"/>
          </a:xfrm>
          <a:prstGeom prst="rect">
            <a:avLst/>
          </a:prstGeom>
        </p:spPr>
      </p:pic>
    </p:spTree>
    <p:extLst>
      <p:ext uri="{BB962C8B-B14F-4D97-AF65-F5344CB8AC3E}">
        <p14:creationId xmlns:p14="http://schemas.microsoft.com/office/powerpoint/2010/main" val="3348311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objekt pre obsah 3"/>
          <p:cNvPicPr>
            <a:picLocks noGrp="1" noChangeAspect="1"/>
          </p:cNvPicPr>
          <p:nvPr>
            <p:ph idx="1"/>
          </p:nvPr>
        </p:nvPicPr>
        <p:blipFill>
          <a:blip r:embed="rId2"/>
          <a:stretch>
            <a:fillRect/>
          </a:stretch>
        </p:blipFill>
        <p:spPr>
          <a:xfrm>
            <a:off x="521454" y="721810"/>
            <a:ext cx="8050425" cy="6136190"/>
          </a:xfrm>
          <a:prstGeom prst="rect">
            <a:avLst/>
          </a:prstGeom>
        </p:spPr>
      </p:pic>
    </p:spTree>
    <p:extLst>
      <p:ext uri="{BB962C8B-B14F-4D97-AF65-F5344CB8AC3E}">
        <p14:creationId xmlns:p14="http://schemas.microsoft.com/office/powerpoint/2010/main" val="203397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260648"/>
            <a:ext cx="7704856" cy="792088"/>
          </a:xfrm>
        </p:spPr>
        <p:txBody>
          <a:bodyPr>
            <a:normAutofit fontScale="90000"/>
          </a:bodyPr>
          <a:lstStyle/>
          <a:p>
            <a:pPr algn="ctr"/>
            <a:r>
              <a:rPr lang="sk-SK" dirty="0"/>
              <a:t>Prehľad  tried a žiakov </a:t>
            </a:r>
            <a:br>
              <a:rPr lang="sk-SK" dirty="0"/>
            </a:br>
            <a:r>
              <a:rPr lang="sk-SK" dirty="0"/>
              <a:t>v školskom roku </a:t>
            </a:r>
            <a:r>
              <a:rPr lang="sk-SK" dirty="0" smtClean="0"/>
              <a:t>2023/24  -</a:t>
            </a:r>
            <a:endParaRPr lang="sk-SK" dirty="0">
              <a:solidFill>
                <a:srgbClr val="FF0000"/>
              </a:solidFill>
            </a:endParaRPr>
          </a:p>
        </p:txBody>
      </p:sp>
      <p:graphicFrame>
        <p:nvGraphicFramePr>
          <p:cNvPr id="6" name="Zástupný objekt pre obsah 5"/>
          <p:cNvGraphicFramePr>
            <a:graphicFrameLocks noGrp="1"/>
          </p:cNvGraphicFramePr>
          <p:nvPr>
            <p:ph idx="1"/>
            <p:extLst>
              <p:ext uri="{D42A27DB-BD31-4B8C-83A1-F6EECF244321}">
                <p14:modId xmlns:p14="http://schemas.microsoft.com/office/powerpoint/2010/main" val="1805421168"/>
              </p:ext>
            </p:extLst>
          </p:nvPr>
        </p:nvGraphicFramePr>
        <p:xfrm>
          <a:off x="1115617" y="1124745"/>
          <a:ext cx="7236296" cy="5544614"/>
        </p:xfrm>
        <a:graphic>
          <a:graphicData uri="http://schemas.openxmlformats.org/drawingml/2006/table">
            <a:tbl>
              <a:tblPr firstRow="1" firstCol="1" bandRow="1"/>
              <a:tblGrid>
                <a:gridCol w="459510">
                  <a:extLst>
                    <a:ext uri="{9D8B030D-6E8A-4147-A177-3AD203B41FA5}">
                      <a16:colId xmlns:a16="http://schemas.microsoft.com/office/drawing/2014/main" val="1547789886"/>
                    </a:ext>
                  </a:extLst>
                </a:gridCol>
                <a:gridCol w="882462">
                  <a:extLst>
                    <a:ext uri="{9D8B030D-6E8A-4147-A177-3AD203B41FA5}">
                      <a16:colId xmlns:a16="http://schemas.microsoft.com/office/drawing/2014/main" val="230203728"/>
                    </a:ext>
                  </a:extLst>
                </a:gridCol>
                <a:gridCol w="2785181">
                  <a:extLst>
                    <a:ext uri="{9D8B030D-6E8A-4147-A177-3AD203B41FA5}">
                      <a16:colId xmlns:a16="http://schemas.microsoft.com/office/drawing/2014/main" val="2741049937"/>
                    </a:ext>
                  </a:extLst>
                </a:gridCol>
                <a:gridCol w="557935">
                  <a:extLst>
                    <a:ext uri="{9D8B030D-6E8A-4147-A177-3AD203B41FA5}">
                      <a16:colId xmlns:a16="http://schemas.microsoft.com/office/drawing/2014/main" val="3079363599"/>
                    </a:ext>
                  </a:extLst>
                </a:gridCol>
                <a:gridCol w="1754237">
                  <a:extLst>
                    <a:ext uri="{9D8B030D-6E8A-4147-A177-3AD203B41FA5}">
                      <a16:colId xmlns:a16="http://schemas.microsoft.com/office/drawing/2014/main" val="4163115730"/>
                    </a:ext>
                  </a:extLst>
                </a:gridCol>
                <a:gridCol w="796971">
                  <a:extLst>
                    <a:ext uri="{9D8B030D-6E8A-4147-A177-3AD203B41FA5}">
                      <a16:colId xmlns:a16="http://schemas.microsoft.com/office/drawing/2014/main" val="912372042"/>
                    </a:ext>
                  </a:extLst>
                </a:gridCol>
              </a:tblGrid>
              <a:tr h="413675">
                <a:tc>
                  <a:txBody>
                    <a:bodyPr/>
                    <a:lstStyle/>
                    <a:p>
                      <a:pPr algn="ctr">
                        <a:spcAft>
                          <a:spcPts val="0"/>
                        </a:spcAft>
                      </a:pPr>
                      <a:r>
                        <a:rPr lang="sk-SK"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TR.</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spcAft>
                          <a:spcPts val="0"/>
                        </a:spcAft>
                      </a:pPr>
                      <a:r>
                        <a:rPr lang="sk-SK"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Kód odboru</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a:noFill/>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spcAft>
                          <a:spcPts val="0"/>
                        </a:spcAft>
                      </a:pPr>
                      <a:r>
                        <a:rPr lang="sk-SK"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Odbor</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a:noFill/>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spcAft>
                          <a:spcPts val="0"/>
                        </a:spcAft>
                      </a:pPr>
                      <a:r>
                        <a:rPr lang="sk-SK"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Počet žiakov</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a:noFill/>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spcAft>
                          <a:spcPts val="0"/>
                        </a:spcAft>
                      </a:pPr>
                      <a:r>
                        <a:rPr lang="sk-SK"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Triedny učiteľ</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a:noFill/>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spcAft>
                          <a:spcPts val="0"/>
                        </a:spcAft>
                      </a:pPr>
                      <a:r>
                        <a:rPr lang="sk-SK"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Učebňa č.</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4146040482"/>
                  </a:ext>
                </a:extLst>
              </a:tr>
              <a:tr h="505719">
                <a:tc>
                  <a:txBody>
                    <a:bodyPr/>
                    <a:lstStyle/>
                    <a:p>
                      <a:pPr algn="ctr">
                        <a:spcAft>
                          <a:spcPts val="0"/>
                        </a:spcAft>
                      </a:pPr>
                      <a:r>
                        <a:rPr lang="sk-SK" sz="1100" b="1" dirty="0">
                          <a:effectLst/>
                          <a:latin typeface="Calibri" panose="020F0502020204030204" pitchFamily="34" charset="0"/>
                          <a:ea typeface="Calibri" panose="020F0502020204030204" pitchFamily="34" charset="0"/>
                          <a:cs typeface="Times New Roman" panose="02020603050405020304" pitchFamily="18" charset="0"/>
                        </a:rPr>
                        <a:t>I.A</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2487 H 01</a:t>
                      </a:r>
                      <a:br>
                        <a:rPr lang="sk-SK" sz="1100" dirty="0">
                          <a:effectLst/>
                          <a:latin typeface="Calibri" panose="020F0502020204030204" pitchFamily="34" charset="0"/>
                          <a:ea typeface="Calibri" panose="020F0502020204030204" pitchFamily="34" charset="0"/>
                          <a:cs typeface="Times New Roman" panose="02020603050405020304" pitchFamily="18" charset="0"/>
                        </a:rPr>
                      </a:br>
                      <a:r>
                        <a:rPr lang="sk-SK" sz="1100" dirty="0">
                          <a:effectLst/>
                          <a:latin typeface="Times New Roman" panose="02020603050405020304" pitchFamily="18" charset="0"/>
                          <a:ea typeface="Calibri" panose="020F0502020204030204" pitchFamily="34" charset="0"/>
                          <a:cs typeface="Times New Roman" panose="02020603050405020304" pitchFamily="18" charset="0"/>
                        </a:rPr>
                        <a:t>2487H 02</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2683 H 11 </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err="1">
                          <a:effectLst/>
                          <a:latin typeface="Calibri" panose="020F0502020204030204" pitchFamily="34" charset="0"/>
                          <a:ea typeface="Calibri" panose="020F0502020204030204" pitchFamily="34" charset="0"/>
                          <a:cs typeface="Times New Roman" panose="02020603050405020304" pitchFamily="18" charset="0"/>
                        </a:rPr>
                        <a:t>Autoopravár</a:t>
                      </a:r>
                      <a:r>
                        <a:rPr lang="sk-SK" sz="1100" dirty="0">
                          <a:effectLst/>
                          <a:latin typeface="Calibri" panose="020F0502020204030204" pitchFamily="34" charset="0"/>
                          <a:ea typeface="Calibri" panose="020F0502020204030204" pitchFamily="34" charset="0"/>
                          <a:cs typeface="Times New Roman" panose="02020603050405020304" pitchFamily="18" charset="0"/>
                        </a:rPr>
                        <a:t> -  mechanik </a:t>
                      </a:r>
                      <a:br>
                        <a:rPr lang="sk-SK" sz="1100" dirty="0">
                          <a:effectLst/>
                          <a:latin typeface="Calibri" panose="020F0502020204030204" pitchFamily="34" charset="0"/>
                          <a:ea typeface="Calibri" panose="020F0502020204030204" pitchFamily="34" charset="0"/>
                          <a:cs typeface="Times New Roman" panose="02020603050405020304" pitchFamily="18" charset="0"/>
                        </a:rPr>
                      </a:br>
                      <a:r>
                        <a:rPr lang="sk-SK" sz="1100" dirty="0" err="1">
                          <a:effectLst/>
                          <a:latin typeface="Calibri" panose="020F0502020204030204" pitchFamily="34" charset="0"/>
                          <a:ea typeface="Calibri" panose="020F0502020204030204" pitchFamily="34" charset="0"/>
                          <a:cs typeface="Times New Roman" panose="02020603050405020304" pitchFamily="18" charset="0"/>
                        </a:rPr>
                        <a:t>Autoopravár</a:t>
                      </a:r>
                      <a:r>
                        <a:rPr lang="sk-SK" sz="1100" dirty="0">
                          <a:effectLst/>
                          <a:latin typeface="Calibri" panose="020F0502020204030204" pitchFamily="34" charset="0"/>
                          <a:ea typeface="Calibri" panose="020F0502020204030204" pitchFamily="34" charset="0"/>
                          <a:cs typeface="Times New Roman" panose="02020603050405020304" pitchFamily="18" charset="0"/>
                        </a:rPr>
                        <a:t> - elektrikár</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Elektromechanik – silnoprúdová technika </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12</a:t>
                      </a:r>
                      <a:br>
                        <a:rPr lang="sk-SK" sz="1100">
                          <a:effectLst/>
                          <a:latin typeface="Calibri" panose="020F0502020204030204" pitchFamily="34" charset="0"/>
                          <a:ea typeface="Calibri" panose="020F0502020204030204" pitchFamily="34" charset="0"/>
                          <a:cs typeface="Times New Roman" panose="02020603050405020304" pitchFamily="18" charset="0"/>
                        </a:rPr>
                      </a:br>
                      <a:r>
                        <a:rPr lang="sk-SK" sz="1100">
                          <a:effectLst/>
                          <a:latin typeface="Calibri" panose="020F0502020204030204" pitchFamily="34" charset="0"/>
                          <a:ea typeface="Calibri" panose="020F0502020204030204" pitchFamily="34" charset="0"/>
                          <a:cs typeface="Times New Roman" panose="02020603050405020304" pitchFamily="18" charset="0"/>
                        </a:rPr>
                        <a:t>8</a:t>
                      </a:r>
                      <a:br>
                        <a:rPr lang="sk-SK" sz="1100">
                          <a:effectLst/>
                          <a:latin typeface="Calibri" panose="020F0502020204030204" pitchFamily="34" charset="0"/>
                          <a:ea typeface="Calibri" panose="020F0502020204030204" pitchFamily="34" charset="0"/>
                          <a:cs typeface="Times New Roman" panose="02020603050405020304" pitchFamily="18" charset="0"/>
                        </a:rPr>
                      </a:br>
                      <a:r>
                        <a:rPr lang="sk-SK" sz="1100">
                          <a:effectLst/>
                          <a:latin typeface="Calibri" panose="020F0502020204030204" pitchFamily="34" charset="0"/>
                          <a:ea typeface="Calibri" panose="020F0502020204030204" pitchFamily="34" charset="0"/>
                          <a:cs typeface="Times New Roman" panose="02020603050405020304" pitchFamily="18" charset="0"/>
                        </a:rPr>
                        <a:t>6</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Ing. Stanislav Urban</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5</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817855894"/>
                  </a:ext>
                </a:extLst>
              </a:tr>
              <a:tr h="337146">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I.C</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2411 K </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2426 K </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nastavovač </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mechatronik</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11</a:t>
                      </a:r>
                    </a:p>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11</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Mgr. Dušan Janák</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18</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875723007"/>
                  </a:ext>
                </a:extLst>
              </a:tr>
              <a:tr h="337146">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I.E</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2697 K</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2697 K 01</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elektrotechnik</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elektrotechnik so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zamer</a:t>
                      </a:r>
                      <a:r>
                        <a:rPr lang="sk-SK" sz="1100" dirty="0">
                          <a:effectLst/>
                          <a:latin typeface="Calibri" panose="020F0502020204030204" pitchFamily="34" charset="0"/>
                          <a:ea typeface="Calibri" panose="020F0502020204030204" pitchFamily="34" charset="0"/>
                          <a:cs typeface="Times New Roman" panose="02020603050405020304" pitchFamily="18" charset="0"/>
                        </a:rPr>
                        <a:t>. PC</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12</a:t>
                      </a:r>
                    </a:p>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7</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Mgr. Zuzana Babicová</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5</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727035976"/>
                  </a:ext>
                </a:extLst>
              </a:tr>
              <a:tr h="168572">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II.A</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2487 H 01</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err="1">
                          <a:effectLst/>
                          <a:latin typeface="Calibri" panose="020F0502020204030204" pitchFamily="34" charset="0"/>
                          <a:ea typeface="Calibri" panose="020F0502020204030204" pitchFamily="34" charset="0"/>
                          <a:cs typeface="Times New Roman" panose="02020603050405020304" pitchFamily="18" charset="0"/>
                        </a:rPr>
                        <a:t>Autoopravár</a:t>
                      </a:r>
                      <a:r>
                        <a:rPr lang="sk-SK" sz="1100" dirty="0">
                          <a:effectLst/>
                          <a:latin typeface="Calibri" panose="020F0502020204030204" pitchFamily="34" charset="0"/>
                          <a:ea typeface="Calibri" panose="020F0502020204030204" pitchFamily="34" charset="0"/>
                          <a:cs typeface="Times New Roman" panose="02020603050405020304" pitchFamily="18" charset="0"/>
                        </a:rPr>
                        <a:t> -  mechanik </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14</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Mgr. Miriama Ferancová</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12</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785741418"/>
                  </a:ext>
                </a:extLst>
              </a:tr>
              <a:tr h="505719">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II.B</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Times New Roman" panose="02020603050405020304" pitchFamily="18" charset="0"/>
                          <a:ea typeface="Calibri" panose="020F0502020204030204" pitchFamily="34" charset="0"/>
                          <a:cs typeface="Times New Roman" panose="02020603050405020304" pitchFamily="18" charset="0"/>
                        </a:rPr>
                        <a:t>2487H 02</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2683 H 11 </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2423 H</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err="1">
                          <a:effectLst/>
                          <a:latin typeface="Calibri" panose="020F0502020204030204" pitchFamily="34" charset="0"/>
                          <a:ea typeface="Calibri" panose="020F0502020204030204" pitchFamily="34" charset="0"/>
                          <a:cs typeface="Times New Roman" panose="02020603050405020304" pitchFamily="18" charset="0"/>
                        </a:rPr>
                        <a:t>Autoopravár</a:t>
                      </a:r>
                      <a:r>
                        <a:rPr lang="sk-SK" sz="1100" dirty="0">
                          <a:effectLst/>
                          <a:latin typeface="Calibri" panose="020F0502020204030204" pitchFamily="34" charset="0"/>
                          <a:ea typeface="Calibri" panose="020F0502020204030204" pitchFamily="34" charset="0"/>
                          <a:cs typeface="Times New Roman" panose="02020603050405020304" pitchFamily="18" charset="0"/>
                        </a:rPr>
                        <a:t> - elektrikár</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Elektromechanik – silnoprúdová technika </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Nástrojár</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7</a:t>
                      </a:r>
                    </a:p>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9</a:t>
                      </a:r>
                    </a:p>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3</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Mgr. Iveta Tomáňová</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6</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414198477"/>
                  </a:ext>
                </a:extLst>
              </a:tr>
              <a:tr h="337146">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II.C</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2411 K </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2426 K </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nastavovač </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Programátor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OaZSaZ</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8</a:t>
                      </a:r>
                    </a:p>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9</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Mgr. Anna Fatinová</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14</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2173867198"/>
                  </a:ext>
                </a:extLst>
              </a:tr>
              <a:tr h="505719">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II.E</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2697 K</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2697 K 01</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2679 K</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elektrotechnik</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elektrotechnik so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zamer</a:t>
                      </a:r>
                      <a:r>
                        <a:rPr lang="sk-SK" sz="1100" dirty="0">
                          <a:effectLst/>
                          <a:latin typeface="Calibri" panose="020F0502020204030204" pitchFamily="34" charset="0"/>
                          <a:ea typeface="Calibri" panose="020F0502020204030204" pitchFamily="34" charset="0"/>
                          <a:cs typeface="Times New Roman" panose="02020603050405020304" pitchFamily="18" charset="0"/>
                        </a:rPr>
                        <a:t>. PC</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mechatronik</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10</a:t>
                      </a:r>
                    </a:p>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9</a:t>
                      </a:r>
                    </a:p>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12</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Mgr. Terézia Ptačinová</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8</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724308325"/>
                  </a:ext>
                </a:extLst>
              </a:tr>
              <a:tr h="505719">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III.A</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2487 H 01</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2683 H 11 </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2423 H</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err="1">
                          <a:effectLst/>
                          <a:latin typeface="Calibri" panose="020F0502020204030204" pitchFamily="34" charset="0"/>
                          <a:ea typeface="Calibri" panose="020F0502020204030204" pitchFamily="34" charset="0"/>
                          <a:cs typeface="Times New Roman" panose="02020603050405020304" pitchFamily="18" charset="0"/>
                        </a:rPr>
                        <a:t>Autoopravár</a:t>
                      </a:r>
                      <a:r>
                        <a:rPr lang="sk-SK" sz="1100" dirty="0">
                          <a:effectLst/>
                          <a:latin typeface="Calibri" panose="020F0502020204030204" pitchFamily="34" charset="0"/>
                          <a:ea typeface="Calibri" panose="020F0502020204030204" pitchFamily="34" charset="0"/>
                          <a:cs typeface="Times New Roman" panose="02020603050405020304" pitchFamily="18" charset="0"/>
                        </a:rPr>
                        <a:t> -  mechanik </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Elektromechanik – silnoprúdová technika </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Nástrojár</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18</a:t>
                      </a:r>
                    </a:p>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4</a:t>
                      </a:r>
                    </a:p>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Ing. Juraj Vraňák</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17</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4009882572"/>
                  </a:ext>
                </a:extLst>
              </a:tr>
              <a:tr h="337146">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III.C</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2411 K </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2426 K </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nastavovač </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Programátor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OaZSaZ</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12</a:t>
                      </a:r>
                    </a:p>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6</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Ing. Jozef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Valek</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13</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565649038"/>
                  </a:ext>
                </a:extLst>
              </a:tr>
              <a:tr h="168572">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III.D</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2679 K</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mechatronik</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14</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Ing. Ľuboš Remko</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17</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840717817"/>
                  </a:ext>
                </a:extLst>
              </a:tr>
              <a:tr h="337146">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III.E</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2697 K</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2697 K 01</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elektrotechnik</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elektrotechnik so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zamer</a:t>
                      </a:r>
                      <a:r>
                        <a:rPr lang="sk-SK" sz="1100" dirty="0">
                          <a:effectLst/>
                          <a:latin typeface="Calibri" panose="020F0502020204030204" pitchFamily="34" charset="0"/>
                          <a:ea typeface="Calibri" panose="020F0502020204030204" pitchFamily="34" charset="0"/>
                          <a:cs typeface="Times New Roman" panose="02020603050405020304" pitchFamily="18" charset="0"/>
                        </a:rPr>
                        <a:t>. PC</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13</a:t>
                      </a:r>
                    </a:p>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9</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Mgr. Jana Partlová</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11</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703211528"/>
                  </a:ext>
                </a:extLst>
              </a:tr>
              <a:tr h="337146">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IV.C</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2411 K </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2426 K </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Mechanik nastavovač </a:t>
                      </a:r>
                    </a:p>
                    <a:p>
                      <a:pP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Programátor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OaZSaZ</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18</a:t>
                      </a:r>
                    </a:p>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12</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Mgr. Ivana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Škulecová</a:t>
                      </a:r>
                      <a:r>
                        <a:rPr lang="sk-SK" sz="1100" dirty="0">
                          <a:effectLst/>
                          <a:latin typeface="Calibri" panose="020F0502020204030204" pitchFamily="34" charset="0"/>
                          <a:ea typeface="Calibri" panose="020F0502020204030204" pitchFamily="34" charset="0"/>
                          <a:cs typeface="Times New Roman" panose="02020603050405020304" pitchFamily="18" charset="0"/>
                        </a:rPr>
                        <a:t>, PhD.</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11</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374512152"/>
                  </a:ext>
                </a:extLst>
              </a:tr>
              <a:tr h="505719">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IV.E</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2697 K</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2697 K 01</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2679 K</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Mechanik elektrotechnik</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Mechanik elektrotechnik so zamer. PC</a:t>
                      </a:r>
                    </a:p>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Mechanik mechatronik</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11</a:t>
                      </a:r>
                    </a:p>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5</a:t>
                      </a:r>
                    </a:p>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12</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Mgr. Magdaléna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Turčinová</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14</a:t>
                      </a: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2552100933"/>
                  </a:ext>
                </a:extLst>
              </a:tr>
              <a:tr h="242324">
                <a:tc>
                  <a:txBody>
                    <a:bodyPr/>
                    <a:lstStyle/>
                    <a:p>
                      <a:pPr algn="ct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13 tr.</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29 odborov</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b="1">
                          <a:effectLst/>
                          <a:latin typeface="Calibri" panose="020F0502020204030204" pitchFamily="34" charset="0"/>
                          <a:ea typeface="Calibri" panose="020F0502020204030204" pitchFamily="34" charset="0"/>
                          <a:cs typeface="Times New Roman" panose="02020603050405020304" pitchFamily="18" charset="0"/>
                        </a:rPr>
                        <a:t>Spolu</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a:effectLst/>
                          <a:latin typeface="Calibri" panose="020F0502020204030204" pitchFamily="34" charset="0"/>
                          <a:ea typeface="Calibri" panose="020F0502020204030204" pitchFamily="34" charset="0"/>
                          <a:cs typeface="Times New Roman" panose="02020603050405020304" pitchFamily="18" charset="0"/>
                        </a:rPr>
                        <a:t>286</a:t>
                      </a: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spcAft>
                          <a:spcPts val="0"/>
                        </a:spcAft>
                      </a:pPr>
                      <a:r>
                        <a:rPr lang="sk-SK" sz="1100" dirty="0">
                          <a:effectLst/>
                          <a:latin typeface="Calibri" panose="020F0502020204030204" pitchFamily="34" charset="0"/>
                          <a:ea typeface="Calibri" panose="020F0502020204030204" pitchFamily="34" charset="0"/>
                          <a:cs typeface="Times New Roman" panose="02020603050405020304" pitchFamily="18" charset="0"/>
                        </a:rPr>
                        <a:t>13 </a:t>
                      </a:r>
                      <a:r>
                        <a:rPr lang="sk-SK" sz="1100" dirty="0" err="1">
                          <a:effectLst/>
                          <a:latin typeface="Calibri" panose="020F0502020204030204" pitchFamily="34" charset="0"/>
                          <a:ea typeface="Calibri" panose="020F0502020204030204" pitchFamily="34" charset="0"/>
                          <a:cs typeface="Times New Roman" panose="02020603050405020304" pitchFamily="18" charset="0"/>
                        </a:rPr>
                        <a:t>tr.učiteľov</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spcAft>
                          <a:spcPts val="0"/>
                        </a:spcAft>
                      </a:pPr>
                      <a:r>
                        <a:rPr lang="sk-SK"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77" marR="46577"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947686156"/>
                  </a:ext>
                </a:extLst>
              </a:tr>
            </a:tbl>
          </a:graphicData>
        </a:graphic>
      </p:graphicFrame>
    </p:spTree>
    <p:extLst>
      <p:ext uri="{BB962C8B-B14F-4D97-AF65-F5344CB8AC3E}">
        <p14:creationId xmlns:p14="http://schemas.microsoft.com/office/powerpoint/2010/main" val="1220006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27584" y="332656"/>
            <a:ext cx="7200800" cy="648072"/>
          </a:xfrm>
        </p:spPr>
        <p:txBody>
          <a:bodyPr>
            <a:normAutofit fontScale="90000"/>
          </a:bodyPr>
          <a:lstStyle/>
          <a:p>
            <a:r>
              <a:rPr lang="sk-SK" dirty="0">
                <a:solidFill>
                  <a:schemeClr val="accent5">
                    <a:lumMod val="60000"/>
                    <a:lumOff val="40000"/>
                  </a:schemeClr>
                </a:solidFill>
              </a:rPr>
              <a:t>Ospravedlňovanie </a:t>
            </a:r>
            <a:r>
              <a:rPr lang="sk-SK" dirty="0" smtClean="0">
                <a:solidFill>
                  <a:schemeClr val="accent5">
                    <a:lumMod val="60000"/>
                    <a:lumOff val="40000"/>
                  </a:schemeClr>
                </a:solidFill>
              </a:rPr>
              <a:t>absencie</a:t>
            </a:r>
            <a:r>
              <a:rPr lang="sk-SK" dirty="0">
                <a:solidFill>
                  <a:schemeClr val="accent5">
                    <a:lumMod val="60000"/>
                    <a:lumOff val="40000"/>
                  </a:schemeClr>
                </a:solidFill>
              </a:rPr>
              <a:t/>
            </a:r>
            <a:br>
              <a:rPr lang="sk-SK" dirty="0">
                <a:solidFill>
                  <a:schemeClr val="accent5">
                    <a:lumMod val="60000"/>
                    <a:lumOff val="40000"/>
                  </a:schemeClr>
                </a:solidFill>
              </a:rPr>
            </a:br>
            <a:endParaRPr lang="sk-SK" dirty="0">
              <a:solidFill>
                <a:srgbClr val="FF0000"/>
              </a:solidFill>
            </a:endParaRPr>
          </a:p>
        </p:txBody>
      </p:sp>
      <p:sp>
        <p:nvSpPr>
          <p:cNvPr id="2" name="Zástupný symbol pro obsah 1"/>
          <p:cNvSpPr>
            <a:spLocks noGrp="1"/>
          </p:cNvSpPr>
          <p:nvPr>
            <p:ph idx="1"/>
          </p:nvPr>
        </p:nvSpPr>
        <p:spPr>
          <a:xfrm>
            <a:off x="467544" y="1124744"/>
            <a:ext cx="8229600" cy="5472608"/>
          </a:xfrm>
        </p:spPr>
        <p:txBody>
          <a:bodyPr>
            <a:normAutofit fontScale="92500" lnSpcReduction="20000"/>
          </a:bodyPr>
          <a:lstStyle/>
          <a:p>
            <a:r>
              <a:rPr lang="sk-SK" dirty="0"/>
              <a:t>Ak sa </a:t>
            </a:r>
            <a:r>
              <a:rPr lang="sk-SK" dirty="0" smtClean="0"/>
              <a:t> </a:t>
            </a:r>
            <a:r>
              <a:rPr lang="sk-SK" dirty="0"/>
              <a:t>žiak nemôže zúčastniť na vyučovaní</a:t>
            </a:r>
            <a:br>
              <a:rPr lang="sk-SK" dirty="0"/>
            </a:br>
            <a:r>
              <a:rPr lang="sk-SK" dirty="0"/>
              <a:t>- pre vopred známy dôvod - zákonný </a:t>
            </a:r>
            <a:r>
              <a:rPr lang="sk-SK" dirty="0" smtClean="0"/>
              <a:t>zástupca, </a:t>
            </a:r>
            <a:r>
              <a:rPr lang="sk-SK" dirty="0" err="1" smtClean="0"/>
              <a:t>resp.plnoletý</a:t>
            </a:r>
            <a:r>
              <a:rPr lang="sk-SK" dirty="0" smtClean="0"/>
              <a:t> žiak  </a:t>
            </a:r>
            <a:r>
              <a:rPr lang="sk-SK" dirty="0"/>
              <a:t>oznámi túto skutočnosť triednemu učiteľovi telefonicky, osobne alebo zápisom do žiackej knižky žiaka, najneskôr jeden deň pred plánovanou absenciou s udaním jej dôvodu</a:t>
            </a:r>
            <a:r>
              <a:rPr lang="sk-SK" dirty="0" smtClean="0"/>
              <a:t>;</a:t>
            </a:r>
          </a:p>
          <a:p>
            <a:r>
              <a:rPr lang="sk-SK" dirty="0"/>
              <a:t/>
            </a:r>
            <a:br>
              <a:rPr lang="sk-SK" dirty="0"/>
            </a:br>
            <a:r>
              <a:rPr lang="sk-SK" dirty="0"/>
              <a:t>- pre nepredvídaný dôvod alebo </a:t>
            </a:r>
            <a:r>
              <a:rPr lang="sk-SK" dirty="0">
                <a:solidFill>
                  <a:srgbClr val="FF0000"/>
                </a:solidFill>
              </a:rPr>
              <a:t>zo zdravotných </a:t>
            </a:r>
            <a:r>
              <a:rPr lang="sk-SK" dirty="0" smtClean="0">
                <a:solidFill>
                  <a:srgbClr val="FF0000"/>
                </a:solidFill>
              </a:rPr>
              <a:t>dôvodov (max.5 dní bez ospravedlnenia od lekára) </a:t>
            </a:r>
            <a:r>
              <a:rPr lang="sk-SK" dirty="0">
                <a:solidFill>
                  <a:srgbClr val="FF0000"/>
                </a:solidFill>
              </a:rPr>
              <a:t>- zákonný zástupca oznámi bezodkladne v prvý deň začiatku absencie dôvod neprítomnosti žiaka na vyučovaní prostredníctvom Žiadosti o uvoľnenie žiaka v </a:t>
            </a:r>
            <a:r>
              <a:rPr lang="sk-SK" dirty="0" err="1">
                <a:solidFill>
                  <a:srgbClr val="FF0000"/>
                </a:solidFill>
              </a:rPr>
              <a:t>EduPage</a:t>
            </a:r>
            <a:r>
              <a:rPr lang="sk-SK" dirty="0">
                <a:solidFill>
                  <a:srgbClr val="FF0000"/>
                </a:solidFill>
              </a:rPr>
              <a:t>, telefonicky alebo osobne triednemu učiteľovi alebo na sekretariáte školy</a:t>
            </a:r>
            <a:r>
              <a:rPr lang="sk-SK" dirty="0" smtClean="0"/>
              <a:t>.</a:t>
            </a:r>
          </a:p>
          <a:p>
            <a:r>
              <a:rPr lang="sk-SK" dirty="0" smtClean="0"/>
              <a:t>Z </a:t>
            </a:r>
            <a:r>
              <a:rPr lang="sk-SK" dirty="0">
                <a:solidFill>
                  <a:srgbClr val="00B050"/>
                </a:solidFill>
              </a:rPr>
              <a:t>rodinných dôvodov</a:t>
            </a:r>
            <a:r>
              <a:rPr lang="sk-SK" dirty="0"/>
              <a:t>, ktoré sú </a:t>
            </a:r>
            <a:r>
              <a:rPr lang="sk-SK" dirty="0">
                <a:solidFill>
                  <a:schemeClr val="accent2">
                    <a:lumMod val="75000"/>
                  </a:schemeClr>
                </a:solidFill>
              </a:rPr>
              <a:t>vopred oznámené </a:t>
            </a:r>
            <a:r>
              <a:rPr lang="sk-SK" dirty="0"/>
              <a:t>môže triedny učiteľ ospravedlniť žiakovi maximálne </a:t>
            </a:r>
            <a:r>
              <a:rPr lang="sk-SK" dirty="0">
                <a:solidFill>
                  <a:srgbClr val="C00000"/>
                </a:solidFill>
              </a:rPr>
              <a:t>1 deň  </a:t>
            </a:r>
            <a:r>
              <a:rPr lang="sk-SK" dirty="0"/>
              <a:t>v každom polroku, každý ďalší deň ospravedlňuje riaditeľka školy. </a:t>
            </a:r>
          </a:p>
          <a:p>
            <a:r>
              <a:rPr lang="sk-SK" dirty="0" smtClean="0"/>
              <a:t>Žiak </a:t>
            </a:r>
            <a:r>
              <a:rPr lang="sk-SK" dirty="0"/>
              <a:t>predloží </a:t>
            </a:r>
            <a:r>
              <a:rPr lang="sk-SK" dirty="0">
                <a:solidFill>
                  <a:srgbClr val="00B050"/>
                </a:solidFill>
              </a:rPr>
              <a:t>ospravedlnenku zapísanú v žiackej knižke hneď </a:t>
            </a:r>
            <a:r>
              <a:rPr lang="sk-SK" dirty="0"/>
              <a:t>po nástupe na vyučovanie! </a:t>
            </a:r>
            <a:endParaRPr lang="sk-SK" dirty="0" smtClean="0"/>
          </a:p>
          <a:p>
            <a:r>
              <a:rPr lang="sk-SK" dirty="0" smtClean="0"/>
              <a:t>Ak </a:t>
            </a:r>
            <a:r>
              <a:rPr lang="sk-SK" dirty="0"/>
              <a:t>žiak vymešká </a:t>
            </a:r>
            <a:r>
              <a:rPr lang="sk-SK" dirty="0">
                <a:solidFill>
                  <a:schemeClr val="accent2">
                    <a:lumMod val="75000"/>
                  </a:schemeClr>
                </a:solidFill>
              </a:rPr>
              <a:t>viac ako 30% </a:t>
            </a:r>
            <a:r>
              <a:rPr lang="sk-SK" dirty="0"/>
              <a:t>vyučovacích hodín z predmetu, môžu mu byť nariadené </a:t>
            </a:r>
            <a:r>
              <a:rPr lang="sk-SK" dirty="0">
                <a:solidFill>
                  <a:srgbClr val="00B050"/>
                </a:solidFill>
              </a:rPr>
              <a:t>komisionálne skúšky</a:t>
            </a:r>
            <a:r>
              <a:rPr lang="sk-SK" dirty="0" smtClean="0">
                <a:solidFill>
                  <a:srgbClr val="00B050"/>
                </a:solidFill>
              </a:rPr>
              <a:t>.</a:t>
            </a:r>
          </a:p>
          <a:p>
            <a:r>
              <a:rPr lang="sk-SK" dirty="0" smtClean="0">
                <a:solidFill>
                  <a:srgbClr val="00B050"/>
                </a:solidFill>
              </a:rPr>
              <a:t>Rodičia </a:t>
            </a:r>
            <a:r>
              <a:rPr lang="sk-SK" dirty="0">
                <a:solidFill>
                  <a:srgbClr val="00B050"/>
                </a:solidFill>
              </a:rPr>
              <a:t>môže sledovať prítomnosť svojich detí na vyučovaní prostredníctvom </a:t>
            </a:r>
            <a:r>
              <a:rPr lang="sk-SK" dirty="0" err="1">
                <a:solidFill>
                  <a:srgbClr val="00B050"/>
                </a:solidFill>
              </a:rPr>
              <a:t>EduPage</a:t>
            </a:r>
            <a:r>
              <a:rPr lang="sk-SK" dirty="0">
                <a:solidFill>
                  <a:srgbClr val="00B050"/>
                </a:solidFill>
              </a:rPr>
              <a:t> aplikácie. </a:t>
            </a:r>
          </a:p>
          <a:p>
            <a:endParaRPr lang="sk-SK" dirty="0"/>
          </a:p>
        </p:txBody>
      </p:sp>
    </p:spTree>
    <p:extLst>
      <p:ext uri="{BB962C8B-B14F-4D97-AF65-F5344CB8AC3E}">
        <p14:creationId xmlns:p14="http://schemas.microsoft.com/office/powerpoint/2010/main" val="372464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188640"/>
            <a:ext cx="6377940" cy="1293028"/>
          </a:xfrm>
        </p:spPr>
        <p:txBody>
          <a:bodyPr/>
          <a:lstStyle/>
          <a:p>
            <a:r>
              <a:rPr lang="sk-SK" dirty="0"/>
              <a:t>Smernica o </a:t>
            </a:r>
            <a:r>
              <a:rPr lang="sk-SK" dirty="0" err="1"/>
              <a:t>šikane</a:t>
            </a:r>
            <a:endParaRPr lang="sk-SK" dirty="0"/>
          </a:p>
        </p:txBody>
      </p:sp>
      <p:sp>
        <p:nvSpPr>
          <p:cNvPr id="3" name="Zástupný objekt pre obsah 2"/>
          <p:cNvSpPr>
            <a:spLocks noGrp="1"/>
          </p:cNvSpPr>
          <p:nvPr>
            <p:ph idx="1"/>
          </p:nvPr>
        </p:nvSpPr>
        <p:spPr>
          <a:xfrm>
            <a:off x="594360" y="1481668"/>
            <a:ext cx="7955280" cy="4781972"/>
          </a:xfrm>
        </p:spPr>
        <p:txBody>
          <a:bodyPr>
            <a:normAutofit fontScale="85000" lnSpcReduction="10000"/>
          </a:bodyPr>
          <a:lstStyle/>
          <a:p>
            <a:r>
              <a:rPr lang="sk-SK" dirty="0"/>
              <a:t>Od  školského roka 2017/18 je platná Smernica k prevencii a riešeniu šikanovania detí a žiakov v školách a školských zariadeniach.</a:t>
            </a:r>
          </a:p>
          <a:p>
            <a:r>
              <a:rPr lang="sk-SK" b="1" dirty="0"/>
              <a:t>Šikanovaním</a:t>
            </a:r>
            <a:r>
              <a:rPr lang="sk-SK" dirty="0"/>
              <a:t> </a:t>
            </a:r>
            <a:r>
              <a:rPr lang="sk-SK" b="1" dirty="0"/>
              <a:t>rozumieme</a:t>
            </a:r>
            <a:r>
              <a:rPr lang="sk-SK" dirty="0"/>
              <a:t> akékoľvek správanie žiaka alebo žiakov, ktorých zámerom je ublíženie inému žiakovi alebo žiakom, prípadne ich ohrozenie alebo zastrašovanie. Ide o cielené a opakované použitie násilia voči takému žiakovi alebo skupine žiakov, ktorí sa z najrôznejších dôvodov nevedia alebo nemôžu brániť. Šikanovanie sa prejavuje v rôznych podobách, ktoré môžu mať následky na psychickom a fyzickom zdraví.</a:t>
            </a:r>
          </a:p>
          <a:p>
            <a:r>
              <a:rPr lang="sk-SK" dirty="0"/>
              <a:t>V prípade, že by rodič zistil prejavy šikanovania, nech informuje triedneho učiteľa, výchovného poradcu, riaditeľku školy, prípadne ktoréhokoľvek pedagogického zamestnanca.</a:t>
            </a:r>
          </a:p>
          <a:p>
            <a:r>
              <a:rPr lang="sk-SK" dirty="0"/>
              <a:t>Riešením sa budú zaoberať všetci zainteresovaní pedagogickí zamestnanci v súlade s postupmi vymedzenými smernicou. </a:t>
            </a:r>
          </a:p>
          <a:p>
            <a:r>
              <a:rPr lang="sk-SK" dirty="0"/>
              <a:t>Celé znenie smernice je voľne dostupné na našej webovej </a:t>
            </a:r>
            <a:r>
              <a:rPr lang="sk-SK" dirty="0" smtClean="0"/>
              <a:t>stránke</a:t>
            </a:r>
            <a:endParaRPr lang="sk-SK" dirty="0"/>
          </a:p>
          <a:p>
            <a:endParaRPr lang="sk-SK" dirty="0"/>
          </a:p>
        </p:txBody>
      </p:sp>
    </p:spTree>
    <p:extLst>
      <p:ext uri="{BB962C8B-B14F-4D97-AF65-F5344CB8AC3E}">
        <p14:creationId xmlns:p14="http://schemas.microsoft.com/office/powerpoint/2010/main" val="1735823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2" y="404664"/>
            <a:ext cx="6377940" cy="1293028"/>
          </a:xfrm>
        </p:spPr>
        <p:txBody>
          <a:bodyPr/>
          <a:lstStyle/>
          <a:p>
            <a:r>
              <a:rPr lang="sk-SK" dirty="0" smtClean="0"/>
              <a:t>Podporné opatrenia</a:t>
            </a:r>
            <a:endParaRPr lang="sk-SK" dirty="0"/>
          </a:p>
        </p:txBody>
      </p:sp>
      <p:sp>
        <p:nvSpPr>
          <p:cNvPr id="3" name="Zástupný objekt pre obsah 2"/>
          <p:cNvSpPr>
            <a:spLocks noGrp="1"/>
          </p:cNvSpPr>
          <p:nvPr>
            <p:ph idx="1"/>
          </p:nvPr>
        </p:nvSpPr>
        <p:spPr>
          <a:xfrm>
            <a:off x="594360" y="1484784"/>
            <a:ext cx="7955280" cy="4778856"/>
          </a:xfrm>
        </p:spPr>
        <p:txBody>
          <a:bodyPr>
            <a:normAutofit lnSpcReduction="10000"/>
          </a:bodyPr>
          <a:lstStyle/>
          <a:p>
            <a:r>
              <a:rPr lang="sk-SK" dirty="0"/>
              <a:t>Od septembra tohto roka je v platnosti nový systém podporných opatrení, ktorý </a:t>
            </a:r>
            <a:r>
              <a:rPr lang="sk-SK" dirty="0">
                <a:solidFill>
                  <a:srgbClr val="FF0000"/>
                </a:solidFill>
              </a:rPr>
              <a:t>poskytuje podporu vo výchove a vzdelávaní každému dieťaťu a žiakovi s akýmikoľvek prekážkami. </a:t>
            </a:r>
            <a:r>
              <a:rPr lang="sk-SK" dirty="0" smtClean="0"/>
              <a:t>Jednotlivé </a:t>
            </a:r>
            <a:r>
              <a:rPr lang="sk-SK" dirty="0"/>
              <a:t>podporné opatrenia reagujú na rozmanité výchovno-vzdelávacie potreby detí a žiakov a môžu mať dočasný i trvalý charakter. Na druhej strane odzrkadľovať môžu zdravotný stav, životné či iné podmienky, v ktorých sa dieťa nachádza.</a:t>
            </a:r>
          </a:p>
          <a:p>
            <a:r>
              <a:rPr lang="sk-SK" dirty="0"/>
              <a:t>Reformu reprezentuje Katalóg podporných opatrení (Katalóg) a jeho obsahom je celkom 21 konkrétnych podporných opatrení, ktoré sa viažu na spomínané rôzne výchovno-vzdelávanie potreby detí a žiakov</a:t>
            </a:r>
            <a:r>
              <a:rPr lang="sk-SK" dirty="0" smtClean="0"/>
              <a:t>.</a:t>
            </a:r>
          </a:p>
          <a:p>
            <a:r>
              <a:rPr lang="sk-SK" dirty="0" smtClean="0">
                <a:solidFill>
                  <a:srgbClr val="FF0000"/>
                </a:solidFill>
              </a:rPr>
              <a:t>Rodič má právo žiadať o podporné opatrenie u riaditeľa školy. </a:t>
            </a:r>
            <a:endParaRPr lang="sk-SK" dirty="0">
              <a:solidFill>
                <a:srgbClr val="FF0000"/>
              </a:solidFill>
            </a:endParaRPr>
          </a:p>
          <a:p>
            <a:endParaRPr lang="sk-SK" dirty="0">
              <a:solidFill>
                <a:srgbClr val="FF0000"/>
              </a:solidFill>
            </a:endParaRPr>
          </a:p>
        </p:txBody>
      </p:sp>
    </p:spTree>
    <p:extLst>
      <p:ext uri="{BB962C8B-B14F-4D97-AF65-F5344CB8AC3E}">
        <p14:creationId xmlns:p14="http://schemas.microsoft.com/office/powerpoint/2010/main" val="356136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116632"/>
            <a:ext cx="6377940" cy="1293028"/>
          </a:xfrm>
        </p:spPr>
        <p:txBody>
          <a:bodyPr>
            <a:normAutofit/>
          </a:bodyPr>
          <a:lstStyle/>
          <a:p>
            <a:r>
              <a:rPr lang="sk-SK" dirty="0" smtClean="0"/>
              <a:t>Triedny aktív 2023/2024</a:t>
            </a:r>
            <a:endParaRPr lang="sk-SK" dirty="0"/>
          </a:p>
        </p:txBody>
      </p:sp>
      <p:graphicFrame>
        <p:nvGraphicFramePr>
          <p:cNvPr id="3" name="Tabuľka 2"/>
          <p:cNvGraphicFramePr>
            <a:graphicFrameLocks noGrp="1"/>
          </p:cNvGraphicFramePr>
          <p:nvPr>
            <p:extLst>
              <p:ext uri="{D42A27DB-BD31-4B8C-83A1-F6EECF244321}">
                <p14:modId xmlns:p14="http://schemas.microsoft.com/office/powerpoint/2010/main" val="501506739"/>
              </p:ext>
            </p:extLst>
          </p:nvPr>
        </p:nvGraphicFramePr>
        <p:xfrm>
          <a:off x="1619672" y="1268757"/>
          <a:ext cx="5976664" cy="5184578"/>
        </p:xfrm>
        <a:graphic>
          <a:graphicData uri="http://schemas.openxmlformats.org/drawingml/2006/table">
            <a:tbl>
              <a:tblPr firstRow="1" firstCol="1" bandRow="1">
                <a:tableStyleId>{5C22544A-7EE6-4342-B048-85BDC9FD1C3A}</a:tableStyleId>
              </a:tblPr>
              <a:tblGrid>
                <a:gridCol w="2039656">
                  <a:extLst>
                    <a:ext uri="{9D8B030D-6E8A-4147-A177-3AD203B41FA5}">
                      <a16:colId xmlns:a16="http://schemas.microsoft.com/office/drawing/2014/main" val="363538783"/>
                    </a:ext>
                  </a:extLst>
                </a:gridCol>
                <a:gridCol w="3937008">
                  <a:extLst>
                    <a:ext uri="{9D8B030D-6E8A-4147-A177-3AD203B41FA5}">
                      <a16:colId xmlns:a16="http://schemas.microsoft.com/office/drawing/2014/main" val="1181583393"/>
                    </a:ext>
                  </a:extLst>
                </a:gridCol>
              </a:tblGrid>
              <a:tr h="370327">
                <a:tc>
                  <a:txBody>
                    <a:bodyPr/>
                    <a:lstStyle/>
                    <a:p>
                      <a:pPr>
                        <a:lnSpc>
                          <a:spcPct val="107000"/>
                        </a:lnSpc>
                        <a:spcAft>
                          <a:spcPts val="0"/>
                        </a:spcAft>
                      </a:pPr>
                      <a:r>
                        <a:rPr lang="sk-SK" sz="1600" dirty="0">
                          <a:effectLst/>
                        </a:rPr>
                        <a:t>Trieda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Zástupca rodičov</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3838908086"/>
                  </a:ext>
                </a:extLst>
              </a:tr>
              <a:tr h="370327">
                <a:tc>
                  <a:txBody>
                    <a:bodyPr/>
                    <a:lstStyle/>
                    <a:p>
                      <a:pPr>
                        <a:lnSpc>
                          <a:spcPct val="107000"/>
                        </a:lnSpc>
                        <a:spcAft>
                          <a:spcPts val="0"/>
                        </a:spcAft>
                      </a:pPr>
                      <a:r>
                        <a:rPr lang="sk-SK" sz="1600">
                          <a:effectLst/>
                        </a:rPr>
                        <a:t>I.A</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Silvia </a:t>
                      </a:r>
                      <a:r>
                        <a:rPr lang="sk-SK" sz="1600" dirty="0" err="1">
                          <a:effectLst/>
                        </a:rPr>
                        <a:t>Fajínová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871346283"/>
                  </a:ext>
                </a:extLst>
              </a:tr>
              <a:tr h="370327">
                <a:tc>
                  <a:txBody>
                    <a:bodyPr/>
                    <a:lstStyle/>
                    <a:p>
                      <a:pPr>
                        <a:lnSpc>
                          <a:spcPct val="107000"/>
                        </a:lnSpc>
                        <a:spcAft>
                          <a:spcPts val="0"/>
                        </a:spcAft>
                      </a:pPr>
                      <a:r>
                        <a:rPr lang="sk-SK" sz="1600">
                          <a:effectLst/>
                        </a:rPr>
                        <a:t>I.C</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Lucia </a:t>
                      </a:r>
                      <a:r>
                        <a:rPr lang="sk-SK" sz="1600" dirty="0" err="1">
                          <a:effectLst/>
                        </a:rPr>
                        <a:t>Batunová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3237098087"/>
                  </a:ext>
                </a:extLst>
              </a:tr>
              <a:tr h="370327">
                <a:tc>
                  <a:txBody>
                    <a:bodyPr/>
                    <a:lstStyle/>
                    <a:p>
                      <a:pPr>
                        <a:lnSpc>
                          <a:spcPct val="107000"/>
                        </a:lnSpc>
                        <a:spcAft>
                          <a:spcPts val="0"/>
                        </a:spcAft>
                      </a:pPr>
                      <a:r>
                        <a:rPr lang="sk-SK" sz="1600">
                          <a:effectLst/>
                        </a:rPr>
                        <a:t>I.E</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Elena </a:t>
                      </a:r>
                      <a:r>
                        <a:rPr lang="sk-SK" sz="1600" dirty="0" err="1">
                          <a:effectLst/>
                        </a:rPr>
                        <a:t>Lešňovská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1312034478"/>
                  </a:ext>
                </a:extLst>
              </a:tr>
              <a:tr h="370327">
                <a:tc>
                  <a:txBody>
                    <a:bodyPr/>
                    <a:lstStyle/>
                    <a:p>
                      <a:pPr>
                        <a:lnSpc>
                          <a:spcPct val="107000"/>
                        </a:lnSpc>
                        <a:spcAft>
                          <a:spcPts val="0"/>
                        </a:spcAft>
                      </a:pPr>
                      <a:r>
                        <a:rPr lang="sk-SK" sz="1600">
                          <a:effectLst/>
                        </a:rPr>
                        <a:t>II.A</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Vlasta </a:t>
                      </a:r>
                      <a:r>
                        <a:rPr lang="sk-SK" sz="1600" dirty="0" err="1">
                          <a:effectLst/>
                        </a:rPr>
                        <a:t>Súnoková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3987704436"/>
                  </a:ext>
                </a:extLst>
              </a:tr>
              <a:tr h="370327">
                <a:tc>
                  <a:txBody>
                    <a:bodyPr/>
                    <a:lstStyle/>
                    <a:p>
                      <a:pPr>
                        <a:lnSpc>
                          <a:spcPct val="107000"/>
                        </a:lnSpc>
                        <a:spcAft>
                          <a:spcPts val="0"/>
                        </a:spcAft>
                      </a:pPr>
                      <a:r>
                        <a:rPr lang="sk-SK" sz="1600">
                          <a:effectLst/>
                        </a:rPr>
                        <a:t>II.B</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Veronika Ptačinová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455148772"/>
                  </a:ext>
                </a:extLst>
              </a:tr>
              <a:tr h="370327">
                <a:tc>
                  <a:txBody>
                    <a:bodyPr/>
                    <a:lstStyle/>
                    <a:p>
                      <a:pPr>
                        <a:lnSpc>
                          <a:spcPct val="107000"/>
                        </a:lnSpc>
                        <a:spcAft>
                          <a:spcPts val="0"/>
                        </a:spcAft>
                      </a:pPr>
                      <a:r>
                        <a:rPr lang="sk-SK" sz="1600">
                          <a:effectLst/>
                        </a:rPr>
                        <a:t>II.C</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Mgr. Mária Tokárová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2007800532"/>
                  </a:ext>
                </a:extLst>
              </a:tr>
              <a:tr h="370327">
                <a:tc>
                  <a:txBody>
                    <a:bodyPr/>
                    <a:lstStyle/>
                    <a:p>
                      <a:pPr>
                        <a:lnSpc>
                          <a:spcPct val="107000"/>
                        </a:lnSpc>
                        <a:spcAft>
                          <a:spcPts val="0"/>
                        </a:spcAft>
                      </a:pPr>
                      <a:r>
                        <a:rPr lang="sk-SK" sz="1600">
                          <a:effectLst/>
                        </a:rPr>
                        <a:t>II.E</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Lenka </a:t>
                      </a:r>
                      <a:r>
                        <a:rPr lang="sk-SK" sz="1600" dirty="0" err="1">
                          <a:effectLst/>
                        </a:rPr>
                        <a:t>Sobčáková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465730745"/>
                  </a:ext>
                </a:extLst>
              </a:tr>
              <a:tr h="370327">
                <a:tc>
                  <a:txBody>
                    <a:bodyPr/>
                    <a:lstStyle/>
                    <a:p>
                      <a:pPr>
                        <a:lnSpc>
                          <a:spcPct val="107000"/>
                        </a:lnSpc>
                        <a:spcAft>
                          <a:spcPts val="800"/>
                        </a:spcAft>
                      </a:pPr>
                      <a:r>
                        <a:rPr lang="sk-SK" sz="1600">
                          <a:effectLst/>
                        </a:rPr>
                        <a:t>III.A</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800"/>
                        </a:spcAft>
                      </a:pPr>
                      <a:r>
                        <a:rPr lang="sk-SK" sz="1600" dirty="0">
                          <a:effectLst/>
                        </a:rPr>
                        <a:t>Jana Jánošíková </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3513253179"/>
                  </a:ext>
                </a:extLst>
              </a:tr>
              <a:tr h="370327">
                <a:tc>
                  <a:txBody>
                    <a:bodyPr/>
                    <a:lstStyle/>
                    <a:p>
                      <a:pPr>
                        <a:lnSpc>
                          <a:spcPct val="107000"/>
                        </a:lnSpc>
                        <a:spcAft>
                          <a:spcPts val="800"/>
                        </a:spcAft>
                      </a:pPr>
                      <a:r>
                        <a:rPr lang="sk-SK" sz="1600">
                          <a:effectLst/>
                        </a:rPr>
                        <a:t>III.C</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800"/>
                        </a:spcAft>
                      </a:pPr>
                      <a:r>
                        <a:rPr lang="sk-SK" sz="1600" dirty="0">
                          <a:effectLst/>
                        </a:rPr>
                        <a:t>Martina Kardošová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579916808"/>
                  </a:ext>
                </a:extLst>
              </a:tr>
              <a:tr h="370327">
                <a:tc>
                  <a:txBody>
                    <a:bodyPr/>
                    <a:lstStyle/>
                    <a:p>
                      <a:pPr>
                        <a:lnSpc>
                          <a:spcPct val="107000"/>
                        </a:lnSpc>
                        <a:spcAft>
                          <a:spcPts val="0"/>
                        </a:spcAft>
                      </a:pPr>
                      <a:r>
                        <a:rPr lang="sk-SK" sz="1600">
                          <a:effectLst/>
                        </a:rPr>
                        <a:t>III.D</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0"/>
                        </a:spcAft>
                      </a:pPr>
                      <a:r>
                        <a:rPr lang="sk-SK" sz="1600" dirty="0">
                          <a:effectLst/>
                        </a:rPr>
                        <a:t>Milan </a:t>
                      </a:r>
                      <a:r>
                        <a:rPr lang="sk-SK" sz="1600" dirty="0" err="1">
                          <a:effectLst/>
                        </a:rPr>
                        <a:t>Sopko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3741803798"/>
                  </a:ext>
                </a:extLst>
              </a:tr>
              <a:tr h="370327">
                <a:tc>
                  <a:txBody>
                    <a:bodyPr/>
                    <a:lstStyle/>
                    <a:p>
                      <a:pPr>
                        <a:lnSpc>
                          <a:spcPct val="107000"/>
                        </a:lnSpc>
                        <a:spcAft>
                          <a:spcPts val="800"/>
                        </a:spcAft>
                      </a:pPr>
                      <a:r>
                        <a:rPr lang="sk-SK" sz="1600">
                          <a:effectLst/>
                        </a:rPr>
                        <a:t>III.E</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800"/>
                        </a:spcAft>
                      </a:pPr>
                      <a:r>
                        <a:rPr lang="sk-SK" sz="1600" dirty="0">
                          <a:effectLst/>
                        </a:rPr>
                        <a:t>Peter </a:t>
                      </a:r>
                      <a:r>
                        <a:rPr lang="sk-SK" sz="1600" dirty="0" err="1">
                          <a:effectLst/>
                        </a:rPr>
                        <a:t>Valek</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2980179209"/>
                  </a:ext>
                </a:extLst>
              </a:tr>
              <a:tr h="370327">
                <a:tc>
                  <a:txBody>
                    <a:bodyPr/>
                    <a:lstStyle/>
                    <a:p>
                      <a:pPr>
                        <a:lnSpc>
                          <a:spcPct val="107000"/>
                        </a:lnSpc>
                        <a:spcAft>
                          <a:spcPts val="800"/>
                        </a:spcAft>
                      </a:pPr>
                      <a:r>
                        <a:rPr lang="sk-SK" sz="1600">
                          <a:effectLst/>
                        </a:rPr>
                        <a:t>IV.C</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800"/>
                        </a:spcAft>
                      </a:pPr>
                      <a:r>
                        <a:rPr lang="sk-SK" sz="1600" dirty="0">
                          <a:effectLst/>
                        </a:rPr>
                        <a:t>Zuzana </a:t>
                      </a:r>
                      <a:r>
                        <a:rPr lang="sk-SK" sz="1600" dirty="0" err="1">
                          <a:effectLst/>
                        </a:rPr>
                        <a:t>Kurňavková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3627846820"/>
                  </a:ext>
                </a:extLst>
              </a:tr>
              <a:tr h="370327">
                <a:tc>
                  <a:txBody>
                    <a:bodyPr/>
                    <a:lstStyle/>
                    <a:p>
                      <a:pPr>
                        <a:lnSpc>
                          <a:spcPct val="107000"/>
                        </a:lnSpc>
                        <a:spcAft>
                          <a:spcPts val="800"/>
                        </a:spcAft>
                      </a:pPr>
                      <a:r>
                        <a:rPr lang="sk-SK" sz="1600">
                          <a:effectLst/>
                        </a:rPr>
                        <a:t>IV.E</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tc>
                  <a:txBody>
                    <a:bodyPr/>
                    <a:lstStyle/>
                    <a:p>
                      <a:pPr>
                        <a:lnSpc>
                          <a:spcPct val="107000"/>
                        </a:lnSpc>
                        <a:spcAft>
                          <a:spcPts val="800"/>
                        </a:spcAft>
                      </a:pPr>
                      <a:r>
                        <a:rPr lang="sk-SK" sz="1600" dirty="0">
                          <a:effectLst/>
                        </a:rPr>
                        <a:t>Maroš Hečko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582" marR="59582" marT="0" marB="0"/>
                </a:tc>
                <a:extLst>
                  <a:ext uri="{0D108BD9-81ED-4DB2-BD59-A6C34878D82A}">
                    <a16:rowId xmlns:a16="http://schemas.microsoft.com/office/drawing/2014/main" val="428220262"/>
                  </a:ext>
                </a:extLst>
              </a:tr>
            </a:tbl>
          </a:graphicData>
        </a:graphic>
      </p:graphicFrame>
    </p:spTree>
    <p:extLst>
      <p:ext uri="{BB962C8B-B14F-4D97-AF65-F5344CB8AC3E}">
        <p14:creationId xmlns:p14="http://schemas.microsoft.com/office/powerpoint/2010/main" val="311479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23731" y="116632"/>
            <a:ext cx="8229600" cy="1143000"/>
          </a:xfrm>
        </p:spPr>
        <p:txBody>
          <a:bodyPr/>
          <a:lstStyle/>
          <a:p>
            <a:r>
              <a:rPr lang="sk-SK" dirty="0"/>
              <a:t>Elektronická triedna kniha</a:t>
            </a:r>
          </a:p>
        </p:txBody>
      </p:sp>
      <p:sp>
        <p:nvSpPr>
          <p:cNvPr id="2" name="BlokTextu 1"/>
          <p:cNvSpPr txBox="1"/>
          <p:nvPr/>
        </p:nvSpPr>
        <p:spPr>
          <a:xfrm>
            <a:off x="1067857" y="5808032"/>
            <a:ext cx="6899646" cy="646331"/>
          </a:xfrm>
          <a:prstGeom prst="rect">
            <a:avLst/>
          </a:prstGeom>
          <a:noFill/>
        </p:spPr>
        <p:txBody>
          <a:bodyPr wrap="none" rtlCol="0">
            <a:spAutoFit/>
          </a:bodyPr>
          <a:lstStyle/>
          <a:p>
            <a:r>
              <a:rPr lang="sk-SK" dirty="0"/>
              <a:t>Do ETK sa dostanete kliknutím na symbol žiackej knižky na našej</a:t>
            </a:r>
          </a:p>
          <a:p>
            <a:r>
              <a:rPr lang="sk-SK" dirty="0"/>
              <a:t> stránke a potom sa prihlásite Vašimi prístupovými údajmi.</a:t>
            </a:r>
          </a:p>
        </p:txBody>
      </p:sp>
      <p:pic>
        <p:nvPicPr>
          <p:cNvPr id="7" name="Zástupný objekt pre obsah 6"/>
          <p:cNvPicPr>
            <a:picLocks noGrp="1" noChangeAspect="1"/>
          </p:cNvPicPr>
          <p:nvPr>
            <p:ph idx="1"/>
          </p:nvPr>
        </p:nvPicPr>
        <p:blipFill>
          <a:blip r:embed="rId2"/>
          <a:stretch>
            <a:fillRect/>
          </a:stretch>
        </p:blipFill>
        <p:spPr>
          <a:xfrm>
            <a:off x="899592" y="1374874"/>
            <a:ext cx="7236177" cy="4070350"/>
          </a:xfrm>
          <a:prstGeom prst="rect">
            <a:avLst/>
          </a:prstGeom>
        </p:spPr>
      </p:pic>
      <p:sp>
        <p:nvSpPr>
          <p:cNvPr id="5" name="Šipka doleva 4"/>
          <p:cNvSpPr/>
          <p:nvPr/>
        </p:nvSpPr>
        <p:spPr>
          <a:xfrm>
            <a:off x="7380312" y="3068960"/>
            <a:ext cx="1296144" cy="1368152"/>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34180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634082"/>
          </a:xfrm>
        </p:spPr>
        <p:txBody>
          <a:bodyPr>
            <a:normAutofit fontScale="90000"/>
          </a:bodyPr>
          <a:lstStyle/>
          <a:p>
            <a:r>
              <a:rPr lang="sk-SK" dirty="0"/>
              <a:t>https://sospknazia.edupage.org</a:t>
            </a:r>
          </a:p>
        </p:txBody>
      </p:sp>
      <p:pic>
        <p:nvPicPr>
          <p:cNvPr id="5" name="Zástupný objekt pre obsah 4"/>
          <p:cNvPicPr>
            <a:picLocks noGrp="1" noChangeAspect="1"/>
          </p:cNvPicPr>
          <p:nvPr>
            <p:ph idx="1"/>
          </p:nvPr>
        </p:nvPicPr>
        <p:blipFill rotWithShape="1">
          <a:blip r:embed="rId2"/>
          <a:srcRect t="4286" b="21428"/>
          <a:stretch/>
        </p:blipFill>
        <p:spPr>
          <a:xfrm>
            <a:off x="467666" y="980728"/>
            <a:ext cx="8208667" cy="5256584"/>
          </a:xfrm>
          <a:prstGeom prst="rect">
            <a:avLst/>
          </a:prstGeom>
        </p:spPr>
      </p:pic>
    </p:spTree>
    <p:extLst>
      <p:ext uri="{BB962C8B-B14F-4D97-AF65-F5344CB8AC3E}">
        <p14:creationId xmlns:p14="http://schemas.microsoft.com/office/powerpoint/2010/main" val="618429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27584" y="274638"/>
            <a:ext cx="7859216" cy="274042"/>
          </a:xfrm>
        </p:spPr>
        <p:txBody>
          <a:bodyPr>
            <a:normAutofit fontScale="90000"/>
          </a:bodyPr>
          <a:lstStyle/>
          <a:p>
            <a:r>
              <a:rPr lang="sk-SK" dirty="0"/>
              <a:t> </a:t>
            </a:r>
          </a:p>
        </p:txBody>
      </p:sp>
      <p:pic>
        <p:nvPicPr>
          <p:cNvPr id="6" name="Zástupný objekt pre obsah 5"/>
          <p:cNvPicPr>
            <a:picLocks noGrp="1" noChangeAspect="1"/>
          </p:cNvPicPr>
          <p:nvPr>
            <p:ph idx="1"/>
          </p:nvPr>
        </p:nvPicPr>
        <p:blipFill rotWithShape="1">
          <a:blip r:embed="rId2"/>
          <a:srcRect l="-64" t="8007" r="27993" b="3906"/>
          <a:stretch/>
        </p:blipFill>
        <p:spPr>
          <a:xfrm>
            <a:off x="503548" y="440668"/>
            <a:ext cx="8136903" cy="5976664"/>
          </a:xfrm>
          <a:prstGeom prst="rect">
            <a:avLst/>
          </a:prstGeom>
        </p:spPr>
      </p:pic>
    </p:spTree>
    <p:extLst>
      <p:ext uri="{BB962C8B-B14F-4D97-AF65-F5344CB8AC3E}">
        <p14:creationId xmlns:p14="http://schemas.microsoft.com/office/powerpoint/2010/main" val="899966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704088"/>
            <a:ext cx="8229600" cy="708688"/>
          </a:xfrm>
        </p:spPr>
        <p:txBody>
          <a:bodyPr>
            <a:normAutofit fontScale="90000"/>
          </a:bodyPr>
          <a:lstStyle/>
          <a:p>
            <a:r>
              <a:rPr lang="sk-SK" dirty="0"/>
              <a:t> </a:t>
            </a:r>
            <a:r>
              <a:rPr lang="sk-SK" dirty="0" err="1"/>
              <a:t>EduPage</a:t>
            </a:r>
            <a:r>
              <a:rPr lang="sk-SK" dirty="0"/>
              <a:t> – mobilná aplikácia</a:t>
            </a:r>
          </a:p>
        </p:txBody>
      </p:sp>
      <p:pic>
        <p:nvPicPr>
          <p:cNvPr id="5" name="Zástupný symbol pro obsah 4"/>
          <p:cNvPicPr>
            <a:picLocks noGrp="1" noChangeAspect="1"/>
          </p:cNvPicPr>
          <p:nvPr>
            <p:ph idx="1"/>
          </p:nvPr>
        </p:nvPicPr>
        <p:blipFill>
          <a:blip r:embed="rId2"/>
          <a:stretch>
            <a:fillRect/>
          </a:stretch>
        </p:blipFill>
        <p:spPr>
          <a:xfrm>
            <a:off x="5940152" y="1402722"/>
            <a:ext cx="2544596" cy="4525962"/>
          </a:xfrm>
          <a:prstGeom prst="rect">
            <a:avLst/>
          </a:prstGeom>
        </p:spPr>
      </p:pic>
      <p:pic>
        <p:nvPicPr>
          <p:cNvPr id="4" name="Obrázek 3"/>
          <p:cNvPicPr>
            <a:picLocks noChangeAspect="1"/>
          </p:cNvPicPr>
          <p:nvPr/>
        </p:nvPicPr>
        <p:blipFill rotWithShape="1">
          <a:blip r:embed="rId3"/>
          <a:srcRect l="1011" t="8641" r="31263" b="55843"/>
          <a:stretch/>
        </p:blipFill>
        <p:spPr>
          <a:xfrm>
            <a:off x="611560" y="1481328"/>
            <a:ext cx="4824536" cy="1440161"/>
          </a:xfrm>
          <a:prstGeom prst="rect">
            <a:avLst/>
          </a:prstGeom>
        </p:spPr>
      </p:pic>
      <p:pic>
        <p:nvPicPr>
          <p:cNvPr id="6" name="Obrázek 5"/>
          <p:cNvPicPr>
            <a:picLocks noChangeAspect="1"/>
          </p:cNvPicPr>
          <p:nvPr/>
        </p:nvPicPr>
        <p:blipFill>
          <a:blip r:embed="rId4"/>
          <a:stretch>
            <a:fillRect/>
          </a:stretch>
        </p:blipFill>
        <p:spPr>
          <a:xfrm>
            <a:off x="841300" y="3356992"/>
            <a:ext cx="4365056" cy="2883223"/>
          </a:xfrm>
          <a:prstGeom prst="rect">
            <a:avLst/>
          </a:prstGeom>
        </p:spPr>
      </p:pic>
      <p:sp>
        <p:nvSpPr>
          <p:cNvPr id="2" name="BlokTextu 1"/>
          <p:cNvSpPr txBox="1"/>
          <p:nvPr/>
        </p:nvSpPr>
        <p:spPr>
          <a:xfrm>
            <a:off x="1011088" y="6340678"/>
            <a:ext cx="5222905" cy="369332"/>
          </a:xfrm>
          <a:prstGeom prst="rect">
            <a:avLst/>
          </a:prstGeom>
          <a:noFill/>
        </p:spPr>
        <p:txBody>
          <a:bodyPr wrap="none" rtlCol="0">
            <a:spAutoFit/>
          </a:bodyPr>
          <a:lstStyle/>
          <a:p>
            <a:r>
              <a:rPr lang="sk-SK" dirty="0" smtClean="0"/>
              <a:t>Odporúčame Vám stiahnuť si mobilnú aplikáciu. </a:t>
            </a:r>
            <a:endParaRPr lang="sk-SK" dirty="0"/>
          </a:p>
        </p:txBody>
      </p:sp>
    </p:spTree>
    <p:extLst>
      <p:ext uri="{BB962C8B-B14F-4D97-AF65-F5344CB8AC3E}">
        <p14:creationId xmlns:p14="http://schemas.microsoft.com/office/powerpoint/2010/main" val="110964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p:nvPr>
        </p:nvSpPr>
        <p:spPr>
          <a:xfrm>
            <a:off x="563063" y="476672"/>
            <a:ext cx="7955280" cy="1293028"/>
          </a:xfrm>
        </p:spPr>
        <p:txBody>
          <a:bodyPr>
            <a:normAutofit fontScale="90000"/>
          </a:bodyPr>
          <a:lstStyle/>
          <a:p>
            <a:pPr lvl="0"/>
            <a:r>
              <a:rPr lang="sk-SK" sz="4800" b="1" dirty="0">
                <a:solidFill>
                  <a:schemeClr val="accent1"/>
                </a:solidFill>
              </a:rPr>
              <a:t>Informácie pre  1. </a:t>
            </a:r>
            <a:r>
              <a:rPr lang="sk-SK" sz="4800" b="1" dirty="0" smtClean="0">
                <a:solidFill>
                  <a:schemeClr val="accent1"/>
                </a:solidFill>
              </a:rPr>
              <a:t>ročníky</a:t>
            </a:r>
            <a:endParaRPr lang="sk-SK" sz="4800" b="1" dirty="0">
              <a:solidFill>
                <a:srgbClr val="FF0000"/>
              </a:solidFill>
            </a:endParaRPr>
          </a:p>
        </p:txBody>
      </p:sp>
      <p:sp>
        <p:nvSpPr>
          <p:cNvPr id="3" name="Zástupný symbol pro obsah 2"/>
          <p:cNvSpPr txBox="1">
            <a:spLocks noGrp="1"/>
          </p:cNvSpPr>
          <p:nvPr>
            <p:ph idx="1"/>
          </p:nvPr>
        </p:nvSpPr>
        <p:spPr>
          <a:xfrm>
            <a:off x="594360" y="1628800"/>
            <a:ext cx="7955280" cy="4634840"/>
          </a:xfrm>
        </p:spPr>
        <p:txBody>
          <a:bodyPr>
            <a:normAutofit fontScale="92500" lnSpcReduction="10000"/>
          </a:bodyPr>
          <a:lstStyle/>
          <a:p>
            <a:pPr lvl="0"/>
            <a:r>
              <a:rPr lang="sk-SK" dirty="0">
                <a:solidFill>
                  <a:srgbClr val="FF0000"/>
                </a:solidFill>
              </a:rPr>
              <a:t>Lyžiarsky výcvik </a:t>
            </a:r>
            <a:r>
              <a:rPr lang="sk-SK" dirty="0"/>
              <a:t>– </a:t>
            </a:r>
            <a:r>
              <a:rPr lang="sk-SK" dirty="0" smtClean="0"/>
              <a:t>predpokladáme, že sa bude konať v mesiaci február na </a:t>
            </a:r>
            <a:r>
              <a:rPr lang="sk-SK" dirty="0" err="1" smtClean="0"/>
              <a:t>Kubínskej</a:t>
            </a:r>
            <a:r>
              <a:rPr lang="sk-SK" dirty="0" smtClean="0"/>
              <a:t> holi </a:t>
            </a:r>
          </a:p>
          <a:p>
            <a:pPr lvl="0"/>
            <a:r>
              <a:rPr lang="sk-SK" dirty="0" smtClean="0">
                <a:solidFill>
                  <a:srgbClr val="FF0000"/>
                </a:solidFill>
              </a:rPr>
              <a:t>Žiaci </a:t>
            </a:r>
            <a:r>
              <a:rPr lang="sk-SK" dirty="0">
                <a:solidFill>
                  <a:srgbClr val="FF0000"/>
                </a:solidFill>
              </a:rPr>
              <a:t>so ŠVVP </a:t>
            </a:r>
            <a:r>
              <a:rPr lang="sk-SK" dirty="0"/>
              <a:t>môžu </a:t>
            </a:r>
            <a:r>
              <a:rPr lang="sk-SK" dirty="0" smtClean="0"/>
              <a:t>požiadať o podporné opatrenie </a:t>
            </a:r>
            <a:r>
              <a:rPr lang="sk-SK" dirty="0" smtClean="0">
                <a:solidFill>
                  <a:srgbClr val="FF0000"/>
                </a:solidFill>
              </a:rPr>
              <a:t>               </a:t>
            </a:r>
            <a:r>
              <a:rPr lang="sk-SK" dirty="0">
                <a:solidFill>
                  <a:srgbClr val="FF0000"/>
                </a:solidFill>
              </a:rPr>
              <a:t>na </a:t>
            </a:r>
            <a:r>
              <a:rPr lang="sk-SK" dirty="0" smtClean="0">
                <a:solidFill>
                  <a:srgbClr val="FF0000"/>
                </a:solidFill>
              </a:rPr>
              <a:t> základe žiadosť </a:t>
            </a:r>
            <a:r>
              <a:rPr lang="sk-SK" dirty="0">
                <a:solidFill>
                  <a:srgbClr val="FF0000"/>
                </a:solidFill>
              </a:rPr>
              <a:t>rodiča </a:t>
            </a:r>
            <a:r>
              <a:rPr lang="sk-SK" dirty="0"/>
              <a:t>– treba doložiť správu                          </a:t>
            </a:r>
            <a:r>
              <a:rPr lang="sk-SK" dirty="0" smtClean="0"/>
              <a:t>    </a:t>
            </a:r>
            <a:r>
              <a:rPr lang="sk-SK" dirty="0"/>
              <a:t>z psychologickej </a:t>
            </a:r>
            <a:r>
              <a:rPr lang="sk-SK" dirty="0" smtClean="0"/>
              <a:t>poradne výchovnej poradkyni školy</a:t>
            </a:r>
            <a:endParaRPr lang="sk-SK" dirty="0"/>
          </a:p>
          <a:p>
            <a:pPr lvl="0"/>
            <a:r>
              <a:rPr lang="sk-SK" dirty="0"/>
              <a:t>Okrem učebníc, na ktoré škola dostala príspevok, niektoré učebnice na cudzí jazyk sa </a:t>
            </a:r>
            <a:r>
              <a:rPr lang="sk-SK" dirty="0" smtClean="0"/>
              <a:t>v študijných odboroch  </a:t>
            </a:r>
            <a:r>
              <a:rPr lang="sk-SK" dirty="0"/>
              <a:t>1. roč. </a:t>
            </a:r>
            <a:r>
              <a:rPr lang="sk-SK" dirty="0" smtClean="0"/>
              <a:t>dokupujú.(doplatok 13,-€ za pracovný zošit). Taktiež si dokupujú tieto knihy aj študenti 3.ročníka </a:t>
            </a:r>
            <a:r>
              <a:rPr lang="sk-SK" dirty="0" err="1" smtClean="0"/>
              <a:t>študij.odborov</a:t>
            </a:r>
            <a:r>
              <a:rPr lang="sk-SK" dirty="0" smtClean="0"/>
              <a:t> ( doplatok 12,- Eur)</a:t>
            </a:r>
          </a:p>
          <a:p>
            <a:pPr lvl="0"/>
            <a:r>
              <a:rPr lang="sk-SK" dirty="0" smtClean="0">
                <a:solidFill>
                  <a:schemeClr val="accent1">
                    <a:lumMod val="75000"/>
                  </a:schemeClr>
                </a:solidFill>
              </a:rPr>
              <a:t>V prípade, že žiak pochádza z rozvedenej rodiny, je potrebné doručiť škole doklady, komu z rodičov bol žiak zverený do starostlivosti a komu bude teda škola poskytovať údaje. Ak žiak pochádza  z  rodiny, kde rodičia nie sú zosobášení, je potrebné TU doručiť spoločné písomné prehlásenie rodičov, ktorému rodičovi má škola zasielať všetky informácie ohľadom vzdelávania žiaka.  </a:t>
            </a:r>
          </a:p>
          <a:p>
            <a:pPr lvl="0"/>
            <a:endParaRPr lang="sk-SK" dirty="0"/>
          </a:p>
        </p:txBody>
      </p:sp>
    </p:spTree>
    <p:extLst>
      <p:ext uri="{BB962C8B-B14F-4D97-AF65-F5344CB8AC3E}">
        <p14:creationId xmlns:p14="http://schemas.microsoft.com/office/powerpoint/2010/main" val="1057534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7467600" cy="706090"/>
          </a:xfrm>
        </p:spPr>
        <p:txBody>
          <a:bodyPr/>
          <a:lstStyle/>
          <a:p>
            <a:r>
              <a:rPr lang="sk-SK" dirty="0">
                <a:solidFill>
                  <a:schemeClr val="accent1"/>
                </a:solidFill>
              </a:rPr>
              <a:t>Ostatné </a:t>
            </a:r>
            <a:r>
              <a:rPr lang="sk-SK" dirty="0" smtClean="0">
                <a:solidFill>
                  <a:schemeClr val="accent1"/>
                </a:solidFill>
              </a:rPr>
              <a:t>informácie </a:t>
            </a:r>
            <a:endParaRPr lang="sk-SK" dirty="0">
              <a:solidFill>
                <a:srgbClr val="FF0000"/>
              </a:solidFill>
            </a:endParaRPr>
          </a:p>
        </p:txBody>
      </p:sp>
      <p:sp>
        <p:nvSpPr>
          <p:cNvPr id="2" name="Zástupný symbol obsahu 1"/>
          <p:cNvSpPr>
            <a:spLocks noGrp="1"/>
          </p:cNvSpPr>
          <p:nvPr>
            <p:ph idx="1"/>
          </p:nvPr>
        </p:nvSpPr>
        <p:spPr>
          <a:xfrm>
            <a:off x="457200" y="1052736"/>
            <a:ext cx="7467600" cy="5421216"/>
          </a:xfrm>
        </p:spPr>
        <p:txBody>
          <a:bodyPr>
            <a:normAutofit/>
          </a:bodyPr>
          <a:lstStyle/>
          <a:p>
            <a:pPr marL="0" indent="0">
              <a:buNone/>
            </a:pPr>
            <a:r>
              <a:rPr lang="sk-SK" dirty="0" smtClean="0"/>
              <a:t> </a:t>
            </a:r>
          </a:p>
          <a:p>
            <a:r>
              <a:rPr lang="sk-SK" dirty="0" smtClean="0">
                <a:solidFill>
                  <a:schemeClr val="accent1"/>
                </a:solidFill>
              </a:rPr>
              <a:t>Rodičom žiakov,  ktorí dovŕšili  vek 18 rokov, škola už bez súhlasu žiaka nemôže poskytovať žiadne údaje. Preto je vhodné, aby žiak po dovŕšení tohto veku dal škole písomné povolenie poskytovať zákonným zástupcom tieto údaje aj naďalej. </a:t>
            </a:r>
            <a:endParaRPr lang="sk-SK" dirty="0">
              <a:solidFill>
                <a:schemeClr val="accent1"/>
              </a:solidFill>
            </a:endParaRPr>
          </a:p>
          <a:p>
            <a:r>
              <a:rPr lang="sk-SK" dirty="0" smtClean="0">
                <a:solidFill>
                  <a:schemeClr val="accent1"/>
                </a:solidFill>
              </a:rPr>
              <a:t>možnosť stravovania sa   </a:t>
            </a:r>
            <a:r>
              <a:rPr lang="sk-SK" dirty="0" smtClean="0"/>
              <a:t> </a:t>
            </a:r>
            <a:r>
              <a:rPr lang="sk-SK" dirty="0"/>
              <a:t>v školskej jedálni       </a:t>
            </a:r>
            <a:r>
              <a:rPr lang="sk-SK" dirty="0" smtClean="0"/>
              <a:t> -        mesačná platba vo výške 2,60 </a:t>
            </a:r>
            <a:r>
              <a:rPr lang="sk-SK" dirty="0" smtClean="0">
                <a:solidFill>
                  <a:schemeClr val="accent4"/>
                </a:solidFill>
              </a:rPr>
              <a:t>Eur ( platí sa bezhotovostne vopred na účet školy do 20. dňa predchádzajúceho mesiaca, zálohová platba je 51,- Eur), obedy sa už nahlasujú a odhlasujú elektronicky</a:t>
            </a:r>
            <a:r>
              <a:rPr lang="sk-SK" dirty="0">
                <a:solidFill>
                  <a:schemeClr val="accent4"/>
                </a:solidFill>
              </a:rPr>
              <a:t> </a:t>
            </a:r>
            <a:r>
              <a:rPr lang="sk-SK" dirty="0" smtClean="0">
                <a:solidFill>
                  <a:schemeClr val="accent4"/>
                </a:solidFill>
              </a:rPr>
              <a:t>cez </a:t>
            </a:r>
            <a:r>
              <a:rPr lang="sk-SK" dirty="0" err="1" smtClean="0">
                <a:solidFill>
                  <a:schemeClr val="accent4"/>
                </a:solidFill>
              </a:rPr>
              <a:t>EduPage</a:t>
            </a:r>
            <a:r>
              <a:rPr lang="sk-SK" dirty="0" smtClean="0">
                <a:solidFill>
                  <a:schemeClr val="accent4"/>
                </a:solidFill>
              </a:rPr>
              <a:t>, len výnimočne telefonicky.</a:t>
            </a:r>
            <a:endParaRPr lang="sk-SK" dirty="0">
              <a:solidFill>
                <a:schemeClr val="accent1"/>
              </a:solidFill>
            </a:endParaRPr>
          </a:p>
          <a:p>
            <a:pPr>
              <a:buNone/>
            </a:pPr>
            <a:r>
              <a:rPr lang="sk-SK" dirty="0" smtClean="0">
                <a:solidFill>
                  <a:schemeClr val="accent1"/>
                </a:solidFill>
              </a:rPr>
              <a:t>   Zároveň je žiakom školy k dispozícii školský </a:t>
            </a:r>
            <a:r>
              <a:rPr lang="sk-SK" dirty="0">
                <a:solidFill>
                  <a:schemeClr val="accent1"/>
                </a:solidFill>
              </a:rPr>
              <a:t>bufet, športové </a:t>
            </a:r>
            <a:r>
              <a:rPr lang="sk-SK" dirty="0" smtClean="0">
                <a:solidFill>
                  <a:schemeClr val="accent1"/>
                </a:solidFill>
              </a:rPr>
              <a:t>ihriská.</a:t>
            </a:r>
            <a:endParaRPr lang="sk-SK" dirty="0"/>
          </a:p>
          <a:p>
            <a:pPr>
              <a:buNone/>
            </a:pPr>
            <a:endParaRPr lang="sk-SK" dirty="0"/>
          </a:p>
          <a:p>
            <a:pPr>
              <a:buNone/>
            </a:pPr>
            <a:endParaRPr lang="sk-SK" dirty="0"/>
          </a:p>
          <a:p>
            <a:pPr>
              <a:buNone/>
            </a:pPr>
            <a:endParaRPr lang="sk-SK" dirty="0"/>
          </a:p>
        </p:txBody>
      </p:sp>
    </p:spTree>
    <p:extLst>
      <p:ext uri="{BB962C8B-B14F-4D97-AF65-F5344CB8AC3E}">
        <p14:creationId xmlns:p14="http://schemas.microsoft.com/office/powerpoint/2010/main" val="847575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83568" y="764373"/>
            <a:ext cx="7866072" cy="936435"/>
          </a:xfrm>
        </p:spPr>
        <p:txBody>
          <a:bodyPr/>
          <a:lstStyle/>
          <a:p>
            <a:r>
              <a:rPr lang="sk-SK" dirty="0" smtClean="0"/>
              <a:t>Školský podporný tím</a:t>
            </a:r>
            <a:endParaRPr lang="sk-SK" dirty="0"/>
          </a:p>
        </p:txBody>
      </p:sp>
      <p:sp>
        <p:nvSpPr>
          <p:cNvPr id="2" name="Zástupný symbol obsahu 1"/>
          <p:cNvSpPr>
            <a:spLocks noGrp="1"/>
          </p:cNvSpPr>
          <p:nvPr>
            <p:ph idx="1"/>
          </p:nvPr>
        </p:nvSpPr>
        <p:spPr>
          <a:xfrm>
            <a:off x="594360" y="1556792"/>
            <a:ext cx="7955280" cy="4968552"/>
          </a:xfrm>
        </p:spPr>
        <p:txBody>
          <a:bodyPr>
            <a:normAutofit fontScale="92500" lnSpcReduction="20000"/>
          </a:bodyPr>
          <a:lstStyle/>
          <a:p>
            <a:pPr marL="109728" indent="0">
              <a:buNone/>
            </a:pPr>
            <a:r>
              <a:rPr lang="sk-SK" dirty="0">
                <a:solidFill>
                  <a:srgbClr val="0070C0"/>
                </a:solidFill>
              </a:rPr>
              <a:t>Kabinet</a:t>
            </a:r>
            <a:r>
              <a:rPr lang="sk-SK" dirty="0"/>
              <a:t> </a:t>
            </a:r>
            <a:r>
              <a:rPr lang="sk-SK" dirty="0" smtClean="0"/>
              <a:t>školského podporného tímu (školského </a:t>
            </a:r>
            <a:r>
              <a:rPr lang="sk-SK" dirty="0"/>
              <a:t>psychológa a výchovného </a:t>
            </a:r>
            <a:r>
              <a:rPr lang="sk-SK" dirty="0" smtClean="0"/>
              <a:t>poradcu, ako aj špeciálnej pedagogičky), </a:t>
            </a:r>
            <a:r>
              <a:rPr lang="sk-SK" dirty="0"/>
              <a:t>sa nachádza </a:t>
            </a:r>
            <a:r>
              <a:rPr lang="sk-SK" dirty="0">
                <a:solidFill>
                  <a:srgbClr val="0070C0"/>
                </a:solidFill>
              </a:rPr>
              <a:t>oproti zborovni.</a:t>
            </a:r>
          </a:p>
          <a:p>
            <a:r>
              <a:rPr lang="sk-SK" dirty="0" smtClean="0"/>
              <a:t>Školská psychologička </a:t>
            </a:r>
          </a:p>
          <a:p>
            <a:pPr lvl="1"/>
            <a:r>
              <a:rPr lang="sk-SK" dirty="0" smtClean="0"/>
              <a:t>Mgr. Zuzana Jurčigová </a:t>
            </a:r>
            <a:r>
              <a:rPr lang="sk-SK" dirty="0" smtClean="0">
                <a:solidFill>
                  <a:srgbClr val="0070C0"/>
                </a:solidFill>
              </a:rPr>
              <a:t>je žiakom a aj rodičom  k dispozícii každý   stredu  štvrtok a piatok   v čase   od 07.00 do 15.00 (je možnosť kontaktovať sa s ňou aj  po telefóne, </a:t>
            </a:r>
            <a:r>
              <a:rPr lang="sk-SK" dirty="0" err="1" smtClean="0">
                <a:solidFill>
                  <a:srgbClr val="0070C0"/>
                </a:solidFill>
              </a:rPr>
              <a:t>edupage</a:t>
            </a:r>
            <a:r>
              <a:rPr lang="sk-SK" dirty="0" smtClean="0">
                <a:solidFill>
                  <a:srgbClr val="0070C0"/>
                </a:solidFill>
              </a:rPr>
              <a:t>, resp. ju môžete kontaktovať aj mailom : psycholog@sospknazia.sk).</a:t>
            </a:r>
          </a:p>
          <a:p>
            <a:r>
              <a:rPr lang="sk-SK" dirty="0" smtClean="0">
                <a:solidFill>
                  <a:srgbClr val="0070C0"/>
                </a:solidFill>
              </a:rPr>
              <a:t>V prípade potreby riešiť určité výchovné, či vzdelávacie potreby žiaka, je potrebné kontaktovať </a:t>
            </a:r>
          </a:p>
          <a:p>
            <a:pPr lvl="1"/>
            <a:r>
              <a:rPr lang="sk-SK" dirty="0" smtClean="0"/>
              <a:t>výchovnú poradkyňu školy   Mgr. Ivanu </a:t>
            </a:r>
            <a:r>
              <a:rPr lang="sk-SK" dirty="0" err="1" smtClean="0"/>
              <a:t>Škulecovú</a:t>
            </a:r>
            <a:r>
              <a:rPr lang="sk-SK" dirty="0" smtClean="0"/>
              <a:t>, PhD</a:t>
            </a:r>
            <a:r>
              <a:rPr lang="sk-SK" dirty="0" smtClean="0">
                <a:solidFill>
                  <a:srgbClr val="0070C0"/>
                </a:solidFill>
              </a:rPr>
              <a:t>.  </a:t>
            </a:r>
          </a:p>
          <a:p>
            <a:r>
              <a:rPr lang="sk-SK" dirty="0" smtClean="0">
                <a:solidFill>
                  <a:srgbClr val="0070C0"/>
                </a:solidFill>
              </a:rPr>
              <a:t>Žiakom sú k dispozícii aj 3 pedagogickí asistenti</a:t>
            </a:r>
          </a:p>
          <a:p>
            <a:pPr lvl="1"/>
            <a:r>
              <a:rPr lang="sk-SK" dirty="0" smtClean="0">
                <a:solidFill>
                  <a:srgbClr val="0070C0"/>
                </a:solidFill>
              </a:rPr>
              <a:t> – </a:t>
            </a:r>
            <a:r>
              <a:rPr lang="sk-SK" dirty="0" smtClean="0"/>
              <a:t>Mgr. </a:t>
            </a:r>
            <a:r>
              <a:rPr lang="sk-SK" dirty="0" err="1" smtClean="0"/>
              <a:t>Zemenčíková</a:t>
            </a:r>
            <a:r>
              <a:rPr lang="sk-SK" dirty="0" smtClean="0"/>
              <a:t> ,  Ing. </a:t>
            </a:r>
            <a:r>
              <a:rPr lang="sk-SK" dirty="0" err="1" smtClean="0"/>
              <a:t>Mrázovská</a:t>
            </a:r>
            <a:r>
              <a:rPr lang="sk-SK" dirty="0">
                <a:solidFill>
                  <a:srgbClr val="0070C0"/>
                </a:solidFill>
              </a:rPr>
              <a:t> </a:t>
            </a:r>
            <a:r>
              <a:rPr lang="sk-SK" dirty="0" smtClean="0"/>
              <a:t>a Radoslav </a:t>
            </a:r>
            <a:r>
              <a:rPr lang="sk-SK" dirty="0" err="1" smtClean="0"/>
              <a:t>Záň</a:t>
            </a:r>
            <a:endParaRPr lang="sk-SK" dirty="0" smtClean="0"/>
          </a:p>
          <a:p>
            <a:r>
              <a:rPr lang="sk-SK" dirty="0" smtClean="0">
                <a:solidFill>
                  <a:srgbClr val="0070C0"/>
                </a:solidFill>
              </a:rPr>
              <a:t>Špeciálna pedagogička </a:t>
            </a:r>
          </a:p>
          <a:p>
            <a:pPr lvl="1"/>
            <a:r>
              <a:rPr lang="sk-SK" dirty="0" smtClean="0"/>
              <a:t>Mgr. Alena Straková</a:t>
            </a:r>
            <a:endParaRPr lang="sk-SK" dirty="0">
              <a:solidFill>
                <a:srgbClr val="0070C0"/>
              </a:solidFill>
            </a:endParaRPr>
          </a:p>
          <a:p>
            <a:pPr lvl="1"/>
            <a:r>
              <a:rPr lang="sk-SK" dirty="0" smtClean="0">
                <a:solidFill>
                  <a:srgbClr val="0070C0"/>
                </a:solidFill>
              </a:rPr>
              <a:t>Môžete ich  kontaktovať každý deň  pri potrebe </a:t>
            </a:r>
            <a:r>
              <a:rPr lang="sk-SK" dirty="0" err="1" smtClean="0">
                <a:solidFill>
                  <a:srgbClr val="0070C0"/>
                </a:solidFill>
              </a:rPr>
              <a:t>dovysvetlenia</a:t>
            </a:r>
            <a:r>
              <a:rPr lang="sk-SK" dirty="0" smtClean="0">
                <a:solidFill>
                  <a:srgbClr val="0070C0"/>
                </a:solidFill>
              </a:rPr>
              <a:t> učiva, potreby podporných opatrení   a pod. </a:t>
            </a:r>
            <a:endParaRPr lang="sk-SK" dirty="0">
              <a:solidFill>
                <a:srgbClr val="0070C0"/>
              </a:solidFill>
            </a:endParaRPr>
          </a:p>
        </p:txBody>
      </p:sp>
    </p:spTree>
    <p:extLst>
      <p:ext uri="{BB962C8B-B14F-4D97-AF65-F5344CB8AC3E}">
        <p14:creationId xmlns:p14="http://schemas.microsoft.com/office/powerpoint/2010/main" val="380039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4597120"/>
          </a:xfrm>
        </p:spPr>
        <p:txBody>
          <a:bodyPr>
            <a:normAutofit/>
          </a:bodyPr>
          <a:lstStyle/>
          <a:p>
            <a:pPr algn="ctr"/>
            <a:r>
              <a:rPr lang="sk-SK" sz="4400" dirty="0"/>
              <a:t>Informácie k praktickému vyučovaniu – k duálnemu a neduálnemu systému vzdelávania pre školský rok </a:t>
            </a:r>
            <a:r>
              <a:rPr lang="sk-SK" sz="4400" dirty="0" smtClean="0"/>
              <a:t>2023/2024</a:t>
            </a:r>
            <a:endParaRPr lang="sk-SK" dirty="0">
              <a:solidFill>
                <a:srgbClr val="FF0000"/>
              </a:solidFill>
            </a:endParaRPr>
          </a:p>
        </p:txBody>
      </p:sp>
    </p:spTree>
    <p:extLst>
      <p:ext uri="{BB962C8B-B14F-4D97-AF65-F5344CB8AC3E}">
        <p14:creationId xmlns:p14="http://schemas.microsoft.com/office/powerpoint/2010/main" val="551585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ľka 7"/>
          <p:cNvGraphicFramePr>
            <a:graphicFrameLocks noGrp="1"/>
          </p:cNvGraphicFramePr>
          <p:nvPr>
            <p:extLst/>
          </p:nvPr>
        </p:nvGraphicFramePr>
        <p:xfrm>
          <a:off x="445870" y="404664"/>
          <a:ext cx="8208912" cy="792088"/>
        </p:xfrm>
        <a:graphic>
          <a:graphicData uri="http://schemas.openxmlformats.org/drawingml/2006/table">
            <a:tbl>
              <a:tblPr firstRow="1" firstCol="1" bandRow="1">
                <a:tableStyleId>{5C22544A-7EE6-4342-B048-85BDC9FD1C3A}</a:tableStyleId>
              </a:tblPr>
              <a:tblGrid>
                <a:gridCol w="8208912">
                  <a:extLst>
                    <a:ext uri="{9D8B030D-6E8A-4147-A177-3AD203B41FA5}">
                      <a16:colId xmlns:a16="http://schemas.microsoft.com/office/drawing/2014/main" val="20000"/>
                    </a:ext>
                  </a:extLst>
                </a:gridCol>
              </a:tblGrid>
              <a:tr h="792088">
                <a:tc>
                  <a:txBody>
                    <a:bodyPr/>
                    <a:lstStyle/>
                    <a:p>
                      <a:pPr algn="ctr">
                        <a:lnSpc>
                          <a:spcPct val="107000"/>
                        </a:lnSpc>
                        <a:spcAft>
                          <a:spcPts val="0"/>
                        </a:spcAft>
                      </a:pPr>
                      <a:r>
                        <a:rPr lang="sk-SK" sz="1800" dirty="0">
                          <a:effectLst/>
                        </a:rPr>
                        <a:t>PEDAGOGICKÝ PRERSONÁL ÚSEKU PRAKTICKÉHO VYUČOVANIA</a:t>
                      </a:r>
                      <a:endParaRPr lang="sk-S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0" name="Tabuľka 9"/>
          <p:cNvGraphicFramePr>
            <a:graphicFrameLocks noGrp="1"/>
          </p:cNvGraphicFramePr>
          <p:nvPr>
            <p:extLst/>
          </p:nvPr>
        </p:nvGraphicFramePr>
        <p:xfrm>
          <a:off x="440615" y="1779928"/>
          <a:ext cx="8219422" cy="349885"/>
        </p:xfrm>
        <a:graphic>
          <a:graphicData uri="http://schemas.openxmlformats.org/drawingml/2006/table">
            <a:tbl>
              <a:tblPr firstRow="1" firstCol="1" bandRow="1">
                <a:tableStyleId>{5C22544A-7EE6-4342-B048-85BDC9FD1C3A}</a:tableStyleId>
              </a:tblPr>
              <a:tblGrid>
                <a:gridCol w="4109711">
                  <a:extLst>
                    <a:ext uri="{9D8B030D-6E8A-4147-A177-3AD203B41FA5}">
                      <a16:colId xmlns:a16="http://schemas.microsoft.com/office/drawing/2014/main" val="20000"/>
                    </a:ext>
                  </a:extLst>
                </a:gridCol>
                <a:gridCol w="4109711">
                  <a:extLst>
                    <a:ext uri="{9D8B030D-6E8A-4147-A177-3AD203B41FA5}">
                      <a16:colId xmlns:a16="http://schemas.microsoft.com/office/drawing/2014/main" val="20001"/>
                    </a:ext>
                  </a:extLst>
                </a:gridCol>
              </a:tblGrid>
              <a:tr h="349885">
                <a:tc>
                  <a:txBody>
                    <a:bodyPr/>
                    <a:lstStyle/>
                    <a:p>
                      <a:pPr>
                        <a:lnSpc>
                          <a:spcPct val="107000"/>
                        </a:lnSpc>
                        <a:spcAft>
                          <a:spcPts val="0"/>
                        </a:spcAft>
                      </a:pPr>
                      <a:r>
                        <a:rPr lang="sk-SK" sz="1800" dirty="0">
                          <a:effectLst/>
                        </a:rPr>
                        <a:t>HMOV:</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r>
                        <a:rPr lang="sk-SK" sz="1800" dirty="0">
                          <a:effectLst/>
                        </a:rPr>
                        <a:t>Ing. Branislav Urban</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bl>
          </a:graphicData>
        </a:graphic>
      </p:graphicFrame>
      <p:graphicFrame>
        <p:nvGraphicFramePr>
          <p:cNvPr id="11" name="Tabuľka 10"/>
          <p:cNvGraphicFramePr>
            <a:graphicFrameLocks noGrp="1"/>
          </p:cNvGraphicFramePr>
          <p:nvPr>
            <p:extLst/>
          </p:nvPr>
        </p:nvGraphicFramePr>
        <p:xfrm>
          <a:off x="408941" y="2273408"/>
          <a:ext cx="8235332" cy="360040"/>
        </p:xfrm>
        <a:graphic>
          <a:graphicData uri="http://schemas.openxmlformats.org/drawingml/2006/table">
            <a:tbl>
              <a:tblPr firstRow="1" firstCol="1" bandRow="1">
                <a:tableStyleId>{5C22544A-7EE6-4342-B048-85BDC9FD1C3A}</a:tableStyleId>
              </a:tblPr>
              <a:tblGrid>
                <a:gridCol w="4117666">
                  <a:extLst>
                    <a:ext uri="{9D8B030D-6E8A-4147-A177-3AD203B41FA5}">
                      <a16:colId xmlns:a16="http://schemas.microsoft.com/office/drawing/2014/main" val="20000"/>
                    </a:ext>
                  </a:extLst>
                </a:gridCol>
                <a:gridCol w="4117666">
                  <a:extLst>
                    <a:ext uri="{9D8B030D-6E8A-4147-A177-3AD203B41FA5}">
                      <a16:colId xmlns:a16="http://schemas.microsoft.com/office/drawing/2014/main" val="20001"/>
                    </a:ext>
                  </a:extLst>
                </a:gridCol>
              </a:tblGrid>
              <a:tr h="360040">
                <a:tc>
                  <a:txBody>
                    <a:bodyPr/>
                    <a:lstStyle/>
                    <a:p>
                      <a:pPr algn="ctr">
                        <a:lnSpc>
                          <a:spcPct val="107000"/>
                        </a:lnSpc>
                        <a:spcAft>
                          <a:spcPts val="0"/>
                        </a:spcAft>
                      </a:pPr>
                      <a:r>
                        <a:rPr lang="sk-SK" sz="1400" dirty="0">
                          <a:effectLst/>
                        </a:rPr>
                        <a:t>ODBOR</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7000"/>
                        </a:lnSpc>
                        <a:spcAft>
                          <a:spcPts val="0"/>
                        </a:spcAft>
                      </a:pPr>
                      <a:r>
                        <a:rPr lang="sk-SK" sz="1400" dirty="0">
                          <a:effectLst/>
                        </a:rPr>
                        <a:t>MOV</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graphicFrame>
        <p:nvGraphicFramePr>
          <p:cNvPr id="5" name="Tabuľka 4"/>
          <p:cNvGraphicFramePr>
            <a:graphicFrameLocks noGrp="1"/>
          </p:cNvGraphicFramePr>
          <p:nvPr>
            <p:extLst/>
          </p:nvPr>
        </p:nvGraphicFramePr>
        <p:xfrm>
          <a:off x="408941" y="2691505"/>
          <a:ext cx="8235332" cy="687934"/>
        </p:xfrm>
        <a:graphic>
          <a:graphicData uri="http://schemas.openxmlformats.org/drawingml/2006/table">
            <a:tbl>
              <a:tblPr firstRow="1" firstCol="1" bandRow="1">
                <a:tableStyleId>{5C22544A-7EE6-4342-B048-85BDC9FD1C3A}</a:tableStyleId>
              </a:tblPr>
              <a:tblGrid>
                <a:gridCol w="4117666">
                  <a:extLst>
                    <a:ext uri="{9D8B030D-6E8A-4147-A177-3AD203B41FA5}">
                      <a16:colId xmlns:a16="http://schemas.microsoft.com/office/drawing/2014/main" val="20000"/>
                    </a:ext>
                  </a:extLst>
                </a:gridCol>
                <a:gridCol w="4117666">
                  <a:extLst>
                    <a:ext uri="{9D8B030D-6E8A-4147-A177-3AD203B41FA5}">
                      <a16:colId xmlns:a16="http://schemas.microsoft.com/office/drawing/2014/main" val="20001"/>
                    </a:ext>
                  </a:extLst>
                </a:gridCol>
              </a:tblGrid>
              <a:tr h="216336">
                <a:tc rowSpan="3">
                  <a:txBody>
                    <a:bodyPr/>
                    <a:lstStyle/>
                    <a:p>
                      <a:pPr algn="l">
                        <a:lnSpc>
                          <a:spcPct val="107000"/>
                        </a:lnSpc>
                        <a:spcAft>
                          <a:spcPts val="0"/>
                        </a:spcAft>
                      </a:pPr>
                      <a:r>
                        <a:rPr lang="sk-SK" sz="1400" dirty="0">
                          <a:effectLst/>
                        </a:rPr>
                        <a:t>STROJÁRSKY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sk-SK" sz="1400" b="0" dirty="0">
                          <a:solidFill>
                            <a:schemeClr val="tx1"/>
                          </a:solidFill>
                          <a:effectLst/>
                        </a:rPr>
                        <a:t>Ing.  Mária JAČALOVÁ</a:t>
                      </a:r>
                      <a:endParaRPr lang="sk-SK"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231368">
                <a:tc vMerge="1">
                  <a:txBody>
                    <a:bodyPr/>
                    <a:lstStyle/>
                    <a:p>
                      <a:endParaRPr lang="sk-SK"/>
                    </a:p>
                  </a:txBody>
                  <a:tcPr/>
                </a:tc>
                <a:tc>
                  <a:txBody>
                    <a:bodyPr/>
                    <a:lstStyle/>
                    <a:p>
                      <a:pPr algn="l">
                        <a:lnSpc>
                          <a:spcPct val="107000"/>
                        </a:lnSpc>
                        <a:spcAft>
                          <a:spcPts val="0"/>
                        </a:spcAft>
                      </a:pPr>
                      <a:r>
                        <a:rPr lang="sk-SK" sz="1400" b="0" baseline="0" dirty="0">
                          <a:solidFill>
                            <a:schemeClr val="dk1"/>
                          </a:solidFill>
                          <a:effectLst/>
                        </a:rPr>
                        <a:t> </a:t>
                      </a:r>
                      <a:r>
                        <a:rPr lang="sk-SK" sz="1400" b="0" dirty="0">
                          <a:solidFill>
                            <a:schemeClr val="tx1"/>
                          </a:solidFill>
                          <a:effectLst/>
                        </a:rPr>
                        <a:t>Bc.  Alojz KONFALA</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44406">
                <a:tc vMerge="1">
                  <a:txBody>
                    <a:bodyPr/>
                    <a:lstStyle/>
                    <a:p>
                      <a:endParaRPr lang="sk-SK"/>
                    </a:p>
                  </a:txBody>
                  <a:tcPr/>
                </a:tc>
                <a:tc>
                  <a:txBody>
                    <a:bodyPr/>
                    <a:lstStyle/>
                    <a:p>
                      <a:pPr algn="l">
                        <a:lnSpc>
                          <a:spcPct val="107000"/>
                        </a:lnSpc>
                        <a:spcAft>
                          <a:spcPts val="0"/>
                        </a:spcAft>
                      </a:pPr>
                      <a:r>
                        <a:rPr lang="sk-SK" sz="1400" dirty="0">
                          <a:effectLst/>
                        </a:rPr>
                        <a:t>       Ján MARTVOŇ</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6" name="Tabuľka 5"/>
          <p:cNvGraphicFramePr>
            <a:graphicFrameLocks noGrp="1"/>
          </p:cNvGraphicFramePr>
          <p:nvPr>
            <p:extLst/>
          </p:nvPr>
        </p:nvGraphicFramePr>
        <p:xfrm>
          <a:off x="408941" y="3450077"/>
          <a:ext cx="8235332" cy="1388208"/>
        </p:xfrm>
        <a:graphic>
          <a:graphicData uri="http://schemas.openxmlformats.org/drawingml/2006/table">
            <a:tbl>
              <a:tblPr firstRow="1" firstCol="1" bandRow="1">
                <a:tableStyleId>{5C22544A-7EE6-4342-B048-85BDC9FD1C3A}</a:tableStyleId>
              </a:tblPr>
              <a:tblGrid>
                <a:gridCol w="4117666">
                  <a:extLst>
                    <a:ext uri="{9D8B030D-6E8A-4147-A177-3AD203B41FA5}">
                      <a16:colId xmlns:a16="http://schemas.microsoft.com/office/drawing/2014/main" val="20000"/>
                    </a:ext>
                  </a:extLst>
                </a:gridCol>
                <a:gridCol w="4117666">
                  <a:extLst>
                    <a:ext uri="{9D8B030D-6E8A-4147-A177-3AD203B41FA5}">
                      <a16:colId xmlns:a16="http://schemas.microsoft.com/office/drawing/2014/main" val="20001"/>
                    </a:ext>
                  </a:extLst>
                </a:gridCol>
              </a:tblGrid>
              <a:tr h="231368">
                <a:tc rowSpan="6">
                  <a:txBody>
                    <a:bodyPr/>
                    <a:lstStyle/>
                    <a:p>
                      <a:pPr algn="l">
                        <a:lnSpc>
                          <a:spcPct val="107000"/>
                        </a:lnSpc>
                        <a:spcAft>
                          <a:spcPts val="0"/>
                        </a:spcAft>
                      </a:pPr>
                      <a:r>
                        <a:rPr lang="sk-SK" sz="1400" dirty="0">
                          <a:effectLst/>
                        </a:rPr>
                        <a:t>ELEKTRIKÁRSKY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sk-SK" sz="1400" b="0" dirty="0">
                          <a:solidFill>
                            <a:schemeClr val="tx1"/>
                          </a:solidFill>
                          <a:effectLst/>
                        </a:rPr>
                        <a:t>Mgr.   Peter</a:t>
                      </a:r>
                      <a:r>
                        <a:rPr lang="sk-SK" sz="1400" b="0" baseline="0" dirty="0">
                          <a:solidFill>
                            <a:schemeClr val="tx1"/>
                          </a:solidFill>
                          <a:effectLst/>
                        </a:rPr>
                        <a:t> JANOTÍK</a:t>
                      </a:r>
                      <a:endParaRPr lang="sk-S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231368">
                <a:tc vMerge="1">
                  <a:txBody>
                    <a:bodyPr/>
                    <a:lstStyle/>
                    <a:p>
                      <a:endParaRPr lang="sk-SK"/>
                    </a:p>
                  </a:txBody>
                  <a:tcPr/>
                </a:tc>
                <a:tc>
                  <a:txBody>
                    <a:bodyPr/>
                    <a:lstStyle/>
                    <a:p>
                      <a:pPr algn="l">
                        <a:lnSpc>
                          <a:spcPct val="107000"/>
                        </a:lnSpc>
                        <a:spcAft>
                          <a:spcPts val="0"/>
                        </a:spcAft>
                      </a:pPr>
                      <a:r>
                        <a:rPr lang="sk-SK" sz="1400" dirty="0">
                          <a:effectLst/>
                        </a:rPr>
                        <a:t>Ing.</a:t>
                      </a:r>
                      <a:r>
                        <a:rPr lang="sk-SK" sz="1400" baseline="0" dirty="0">
                          <a:effectLst/>
                        </a:rPr>
                        <a:t>   Ján ZGREBŇÁK</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31368">
                <a:tc vMerge="1">
                  <a:txBody>
                    <a:bodyPr/>
                    <a:lstStyle/>
                    <a:p>
                      <a:pPr algn="l">
                        <a:lnSpc>
                          <a:spcPct val="107000"/>
                        </a:lnSpc>
                        <a:spcAft>
                          <a:spcPts val="0"/>
                        </a:spcAft>
                      </a:pP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sk-SK" sz="1400" dirty="0">
                          <a:effectLst/>
                        </a:rPr>
                        <a:t>Ing.   Vladimír BRUNČÁK</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231368">
                <a:tc vMerge="1">
                  <a:txBody>
                    <a:bodyPr/>
                    <a:lstStyle/>
                    <a:p>
                      <a:pPr algn="l">
                        <a:lnSpc>
                          <a:spcPct val="107000"/>
                        </a:lnSpc>
                        <a:spcAft>
                          <a:spcPts val="0"/>
                        </a:spcAft>
                      </a:pP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k-SK" sz="1400" b="1" dirty="0">
                          <a:effectLst/>
                          <a:latin typeface="+mj-lt"/>
                          <a:ea typeface="Calibri" panose="020F0502020204030204" pitchFamily="34" charset="0"/>
                          <a:cs typeface="Times New Roman" panose="02020603050405020304" pitchFamily="18" charset="0"/>
                        </a:rPr>
                        <a:t>Ing</a:t>
                      </a:r>
                      <a:r>
                        <a:rPr lang="sk-SK" sz="1400" b="0" dirty="0">
                          <a:effectLst/>
                          <a:latin typeface="+mj-lt"/>
                          <a:ea typeface="Calibri" panose="020F0502020204030204" pitchFamily="34" charset="0"/>
                          <a:cs typeface="Times New Roman" panose="02020603050405020304" pitchFamily="18" charset="0"/>
                        </a:rPr>
                        <a:t>.   Peter SLUŠŇÁK</a:t>
                      </a:r>
                      <a:endParaRPr lang="sk-SK" sz="18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231368">
                <a:tc vMerge="1">
                  <a:txBody>
                    <a:bodyPr/>
                    <a:lstStyle/>
                    <a:p>
                      <a:endParaRPr lang="sk-SK"/>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k-SK" sz="1400" dirty="0">
                          <a:effectLst/>
                        </a:rPr>
                        <a:t>        Milan LISÍK</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44126524"/>
                  </a:ext>
                </a:extLst>
              </a:tr>
              <a:tr h="231368">
                <a:tc vMerge="1">
                  <a:txBody>
                    <a:bodyPr/>
                    <a:lstStyle/>
                    <a:p>
                      <a:pPr algn="l">
                        <a:lnSpc>
                          <a:spcPct val="107000"/>
                        </a:lnSpc>
                        <a:spcAft>
                          <a:spcPts val="0"/>
                        </a:spcAft>
                      </a:pP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sk-SK" sz="1400" dirty="0">
                          <a:effectLst/>
                        </a:rPr>
                        <a:t>Mgr.  Ondrej BIEĽ</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934077942"/>
                  </a:ext>
                </a:extLst>
              </a:tr>
            </a:tbl>
          </a:graphicData>
        </a:graphic>
      </p:graphicFrame>
      <p:graphicFrame>
        <p:nvGraphicFramePr>
          <p:cNvPr id="7" name="Tabuľka 6"/>
          <p:cNvGraphicFramePr>
            <a:graphicFrameLocks noGrp="1"/>
          </p:cNvGraphicFramePr>
          <p:nvPr>
            <p:extLst/>
          </p:nvPr>
        </p:nvGraphicFramePr>
        <p:xfrm>
          <a:off x="405227" y="4927247"/>
          <a:ext cx="8235332" cy="925472"/>
        </p:xfrm>
        <a:graphic>
          <a:graphicData uri="http://schemas.openxmlformats.org/drawingml/2006/table">
            <a:tbl>
              <a:tblPr firstRow="1" firstCol="1" bandRow="1">
                <a:tableStyleId>{5C22544A-7EE6-4342-B048-85BDC9FD1C3A}</a:tableStyleId>
              </a:tblPr>
              <a:tblGrid>
                <a:gridCol w="4117666">
                  <a:extLst>
                    <a:ext uri="{9D8B030D-6E8A-4147-A177-3AD203B41FA5}">
                      <a16:colId xmlns:a16="http://schemas.microsoft.com/office/drawing/2014/main" val="20000"/>
                    </a:ext>
                  </a:extLst>
                </a:gridCol>
                <a:gridCol w="4117666">
                  <a:extLst>
                    <a:ext uri="{9D8B030D-6E8A-4147-A177-3AD203B41FA5}">
                      <a16:colId xmlns:a16="http://schemas.microsoft.com/office/drawing/2014/main" val="20001"/>
                    </a:ext>
                  </a:extLst>
                </a:gridCol>
              </a:tblGrid>
              <a:tr h="231368">
                <a:tc rowSpan="4">
                  <a:txBody>
                    <a:bodyPr/>
                    <a:lstStyle/>
                    <a:p>
                      <a:pPr algn="l">
                        <a:lnSpc>
                          <a:spcPct val="107000"/>
                        </a:lnSpc>
                        <a:spcAft>
                          <a:spcPts val="0"/>
                        </a:spcAft>
                      </a:pPr>
                      <a:r>
                        <a:rPr lang="sk-SK" sz="1400" dirty="0">
                          <a:effectLst/>
                        </a:rPr>
                        <a:t>AUTOOPRAVÁRENSKÝ ODBOR</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sk-SK" sz="1400" b="0" dirty="0">
                          <a:solidFill>
                            <a:schemeClr val="tx1"/>
                          </a:solidFill>
                          <a:effectLst/>
                        </a:rPr>
                        <a:t>Bc.    Jozef BUŠA</a:t>
                      </a:r>
                      <a:endParaRPr lang="sk-S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231368">
                <a:tc vMerge="1">
                  <a:txBody>
                    <a:bodyPr/>
                    <a:lstStyle/>
                    <a:p>
                      <a:endParaRPr lang="sk-SK"/>
                    </a:p>
                  </a:txBody>
                  <a:tcPr/>
                </a:tc>
                <a:tc>
                  <a:txBody>
                    <a:bodyPr/>
                    <a:lstStyle/>
                    <a:p>
                      <a:pPr algn="l">
                        <a:lnSpc>
                          <a:spcPct val="107000"/>
                        </a:lnSpc>
                        <a:spcAft>
                          <a:spcPts val="0"/>
                        </a:spcAft>
                      </a:pPr>
                      <a:r>
                        <a:rPr lang="sk-SK" sz="1400" dirty="0">
                          <a:effectLst/>
                        </a:rPr>
                        <a:t>Bc.    Karol KUBOLEK</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31368">
                <a:tc vMerge="1">
                  <a:txBody>
                    <a:bodyPr/>
                    <a:lstStyle/>
                    <a:p>
                      <a:endParaRPr lang="sk-SK"/>
                    </a:p>
                  </a:txBody>
                  <a:tcPr/>
                </a:tc>
                <a:tc>
                  <a:txBody>
                    <a:bodyPr/>
                    <a:lstStyle/>
                    <a:p>
                      <a:pPr algn="l">
                        <a:lnSpc>
                          <a:spcPct val="107000"/>
                        </a:lnSpc>
                        <a:spcAft>
                          <a:spcPts val="0"/>
                        </a:spcAft>
                      </a:pPr>
                      <a:r>
                        <a:rPr lang="sk-SK" sz="1400" dirty="0">
                          <a:effectLst/>
                        </a:rPr>
                        <a:t>Bc.    Peter LÍŠKA</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231368">
                <a:tc vMerge="1">
                  <a:txBody>
                    <a:bodyPr/>
                    <a:lstStyle/>
                    <a:p>
                      <a:endParaRPr lang="sk-SK"/>
                    </a:p>
                  </a:txBody>
                  <a:tcPr/>
                </a:tc>
                <a:tc>
                  <a:txBody>
                    <a:bodyPr/>
                    <a:lstStyle/>
                    <a:p>
                      <a:pPr algn="l">
                        <a:lnSpc>
                          <a:spcPct val="107000"/>
                        </a:lnSpc>
                        <a:spcAft>
                          <a:spcPts val="0"/>
                        </a:spcAft>
                      </a:pPr>
                      <a:r>
                        <a:rPr lang="sk-SK" sz="1400" dirty="0">
                          <a:effectLst/>
                        </a:rPr>
                        <a:t>        Miroslav ŠKOMBÁR</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9" name="Tabuľka 8"/>
          <p:cNvGraphicFramePr>
            <a:graphicFrameLocks noGrp="1"/>
          </p:cNvGraphicFramePr>
          <p:nvPr>
            <p:extLst/>
          </p:nvPr>
        </p:nvGraphicFramePr>
        <p:xfrm>
          <a:off x="426447" y="1338148"/>
          <a:ext cx="8219422" cy="349885"/>
        </p:xfrm>
        <a:graphic>
          <a:graphicData uri="http://schemas.openxmlformats.org/drawingml/2006/table">
            <a:tbl>
              <a:tblPr firstRow="1" firstCol="1" bandRow="1">
                <a:tableStyleId>{5C22544A-7EE6-4342-B048-85BDC9FD1C3A}</a:tableStyleId>
              </a:tblPr>
              <a:tblGrid>
                <a:gridCol w="4109711">
                  <a:extLst>
                    <a:ext uri="{9D8B030D-6E8A-4147-A177-3AD203B41FA5}">
                      <a16:colId xmlns:a16="http://schemas.microsoft.com/office/drawing/2014/main" val="20000"/>
                    </a:ext>
                  </a:extLst>
                </a:gridCol>
                <a:gridCol w="4109711">
                  <a:extLst>
                    <a:ext uri="{9D8B030D-6E8A-4147-A177-3AD203B41FA5}">
                      <a16:colId xmlns:a16="http://schemas.microsoft.com/office/drawing/2014/main" val="20001"/>
                    </a:ext>
                  </a:extLst>
                </a:gridCol>
              </a:tblGrid>
              <a:tr h="349885">
                <a:tc>
                  <a:txBody>
                    <a:bodyPr/>
                    <a:lstStyle/>
                    <a:p>
                      <a:pPr>
                        <a:lnSpc>
                          <a:spcPct val="107000"/>
                        </a:lnSpc>
                        <a:spcAft>
                          <a:spcPts val="0"/>
                        </a:spcAft>
                      </a:pPr>
                      <a:r>
                        <a:rPr lang="sk-SK" sz="1800" dirty="0">
                          <a:effectLst/>
                        </a:rPr>
                        <a:t>ZR</a:t>
                      </a:r>
                      <a:r>
                        <a:rPr lang="sk-SK" sz="1800" baseline="0" dirty="0">
                          <a:effectLst/>
                        </a:rPr>
                        <a:t> pre PV</a:t>
                      </a:r>
                      <a:r>
                        <a:rPr lang="sk-SK" sz="1800" dirty="0">
                          <a:effectLst/>
                        </a:rPr>
                        <a:t>:</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r>
                        <a:rPr lang="sk-SK" sz="1800" dirty="0">
                          <a:effectLst/>
                        </a:rPr>
                        <a:t>Mgr. Jozef</a:t>
                      </a:r>
                      <a:r>
                        <a:rPr lang="sk-SK" sz="1800" baseline="0" dirty="0">
                          <a:effectLst/>
                        </a:rPr>
                        <a:t> Hládek</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bl>
          </a:graphicData>
        </a:graphic>
      </p:graphicFrame>
      <p:graphicFrame>
        <p:nvGraphicFramePr>
          <p:cNvPr id="12" name="Tabuľka 11"/>
          <p:cNvGraphicFramePr>
            <a:graphicFrameLocks noGrp="1"/>
          </p:cNvGraphicFramePr>
          <p:nvPr>
            <p:extLst/>
          </p:nvPr>
        </p:nvGraphicFramePr>
        <p:xfrm>
          <a:off x="405227" y="5988925"/>
          <a:ext cx="8219422" cy="274281"/>
        </p:xfrm>
        <a:graphic>
          <a:graphicData uri="http://schemas.openxmlformats.org/drawingml/2006/table">
            <a:tbl>
              <a:tblPr firstRow="1" firstCol="1" bandRow="1">
                <a:tableStyleId>{5C22544A-7EE6-4342-B048-85BDC9FD1C3A}</a:tableStyleId>
              </a:tblPr>
              <a:tblGrid>
                <a:gridCol w="4109711">
                  <a:extLst>
                    <a:ext uri="{9D8B030D-6E8A-4147-A177-3AD203B41FA5}">
                      <a16:colId xmlns:a16="http://schemas.microsoft.com/office/drawing/2014/main" val="20000"/>
                    </a:ext>
                  </a:extLst>
                </a:gridCol>
                <a:gridCol w="4109711">
                  <a:extLst>
                    <a:ext uri="{9D8B030D-6E8A-4147-A177-3AD203B41FA5}">
                      <a16:colId xmlns:a16="http://schemas.microsoft.com/office/drawing/2014/main" val="20001"/>
                    </a:ext>
                  </a:extLst>
                </a:gridCol>
              </a:tblGrid>
              <a:tr h="274281">
                <a:tc>
                  <a:txBody>
                    <a:bodyPr/>
                    <a:lstStyle/>
                    <a:p>
                      <a:pPr>
                        <a:lnSpc>
                          <a:spcPct val="107000"/>
                        </a:lnSpc>
                        <a:spcAft>
                          <a:spcPts val="0"/>
                        </a:spcAft>
                      </a:pPr>
                      <a:r>
                        <a:rPr lang="sk-SK" sz="1300" dirty="0">
                          <a:effectLst/>
                          <a:latin typeface="+mn-lt"/>
                          <a:ea typeface="+mn-ea"/>
                          <a:cs typeface="+mn-cs"/>
                        </a:rPr>
                        <a:t>PEDAGOGICKÝ</a:t>
                      </a:r>
                      <a:r>
                        <a:rPr lang="sk-SK" sz="1300" baseline="0" dirty="0">
                          <a:effectLst/>
                          <a:latin typeface="+mn-lt"/>
                          <a:ea typeface="+mn-ea"/>
                          <a:cs typeface="+mn-cs"/>
                        </a:rPr>
                        <a:t> ASISTENT MOV</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r>
                        <a:rPr lang="sk-SK" sz="1300" b="0" dirty="0">
                          <a:solidFill>
                            <a:schemeClr val="tx1"/>
                          </a:solidFill>
                          <a:effectLst/>
                          <a:latin typeface="+mj-lt"/>
                          <a:ea typeface="+mn-ea"/>
                          <a:cs typeface="+mn-cs"/>
                        </a:rPr>
                        <a:t>Ing. Ľudmila</a:t>
                      </a:r>
                      <a:r>
                        <a:rPr lang="sk-SK" sz="1300" b="0" baseline="0" dirty="0">
                          <a:solidFill>
                            <a:schemeClr val="tx1"/>
                          </a:solidFill>
                          <a:effectLst/>
                          <a:latin typeface="+mj-lt"/>
                          <a:ea typeface="+mn-ea"/>
                          <a:cs typeface="+mn-cs"/>
                        </a:rPr>
                        <a:t> MRÁZOVSKA</a:t>
                      </a:r>
                      <a:endParaRPr lang="sk-SK" sz="1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graphicFrame>
        <p:nvGraphicFramePr>
          <p:cNvPr id="13" name="Tabuľka 12"/>
          <p:cNvGraphicFramePr>
            <a:graphicFrameLocks noGrp="1"/>
          </p:cNvGraphicFramePr>
          <p:nvPr>
            <p:extLst/>
          </p:nvPr>
        </p:nvGraphicFramePr>
        <p:xfrm>
          <a:off x="405227" y="6309438"/>
          <a:ext cx="8219422" cy="273395"/>
        </p:xfrm>
        <a:graphic>
          <a:graphicData uri="http://schemas.openxmlformats.org/drawingml/2006/table">
            <a:tbl>
              <a:tblPr firstRow="1" firstCol="1" bandRow="1">
                <a:tableStyleId>{5C22544A-7EE6-4342-B048-85BDC9FD1C3A}</a:tableStyleId>
              </a:tblPr>
              <a:tblGrid>
                <a:gridCol w="4109711">
                  <a:extLst>
                    <a:ext uri="{9D8B030D-6E8A-4147-A177-3AD203B41FA5}">
                      <a16:colId xmlns:a16="http://schemas.microsoft.com/office/drawing/2014/main" val="20000"/>
                    </a:ext>
                  </a:extLst>
                </a:gridCol>
                <a:gridCol w="4109711">
                  <a:extLst>
                    <a:ext uri="{9D8B030D-6E8A-4147-A177-3AD203B41FA5}">
                      <a16:colId xmlns:a16="http://schemas.microsoft.com/office/drawing/2014/main" val="20001"/>
                    </a:ext>
                  </a:extLst>
                </a:gridCol>
              </a:tblGrid>
              <a:tr h="273395">
                <a:tc>
                  <a:txBody>
                    <a:bodyPr/>
                    <a:lstStyle/>
                    <a:p>
                      <a:pPr>
                        <a:lnSpc>
                          <a:spcPct val="107000"/>
                        </a:lnSpc>
                        <a:spcAft>
                          <a:spcPts val="0"/>
                        </a:spcAft>
                      </a:pPr>
                      <a:r>
                        <a:rPr lang="sk-SK" sz="1300" dirty="0">
                          <a:effectLst/>
                          <a:latin typeface="+mn-lt"/>
                          <a:ea typeface="+mn-ea"/>
                          <a:cs typeface="+mn-cs"/>
                        </a:rPr>
                        <a:t>KOORDINÁTOR</a:t>
                      </a:r>
                      <a:r>
                        <a:rPr lang="sk-SK" sz="1300" baseline="0" dirty="0">
                          <a:effectLst/>
                          <a:latin typeface="+mn-lt"/>
                          <a:ea typeface="+mn-ea"/>
                          <a:cs typeface="+mn-cs"/>
                        </a:rPr>
                        <a:t> PRE SDV a SŠV</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r>
                        <a:rPr lang="sk-SK" sz="1300" b="0" dirty="0">
                          <a:solidFill>
                            <a:schemeClr val="tx1"/>
                          </a:solidFill>
                          <a:effectLst/>
                          <a:latin typeface="+mj-lt"/>
                          <a:ea typeface="+mn-ea"/>
                          <a:cs typeface="+mn-cs"/>
                        </a:rPr>
                        <a:t>Bc. Katarína</a:t>
                      </a:r>
                      <a:r>
                        <a:rPr lang="sk-SK" sz="1300" b="0" baseline="0" dirty="0">
                          <a:solidFill>
                            <a:schemeClr val="tx1"/>
                          </a:solidFill>
                          <a:effectLst/>
                          <a:latin typeface="+mj-lt"/>
                          <a:ea typeface="+mn-ea"/>
                          <a:cs typeface="+mn-cs"/>
                        </a:rPr>
                        <a:t> OLGYAI</a:t>
                      </a:r>
                      <a:endParaRPr lang="sk-SK" sz="1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1835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0825" y="765175"/>
            <a:ext cx="7777559" cy="5904185"/>
          </a:xfrm>
        </p:spPr>
        <p:txBody>
          <a:bodyPr>
            <a:normAutofit/>
          </a:bodyPr>
          <a:lstStyle/>
          <a:p>
            <a:pPr algn="just">
              <a:lnSpc>
                <a:spcPct val="80000"/>
              </a:lnSpc>
            </a:pPr>
            <a:endParaRPr lang="sk-SK" altLang="sk-SK" sz="2400" b="1" dirty="0" smtClean="0">
              <a:solidFill>
                <a:schemeClr val="accent2"/>
              </a:solidFill>
              <a:latin typeface="Arial" charset="0"/>
            </a:endParaRPr>
          </a:p>
          <a:p>
            <a:pPr algn="just">
              <a:lnSpc>
                <a:spcPct val="80000"/>
              </a:lnSpc>
            </a:pPr>
            <a:r>
              <a:rPr lang="sk-SK" altLang="sk-SK" sz="2400" b="1" dirty="0" smtClean="0">
                <a:solidFill>
                  <a:schemeClr val="accent2"/>
                </a:solidFill>
                <a:latin typeface="Arial" charset="0"/>
              </a:rPr>
              <a:t>Praktické </a:t>
            </a:r>
            <a:r>
              <a:rPr lang="sk-SK" altLang="sk-SK" sz="2400" b="1" dirty="0">
                <a:solidFill>
                  <a:schemeClr val="accent2"/>
                </a:solidFill>
                <a:latin typeface="Arial" charset="0"/>
              </a:rPr>
              <a:t>vyučovanie </a:t>
            </a:r>
            <a:r>
              <a:rPr lang="sk-SK" altLang="sk-SK" sz="2400" dirty="0">
                <a:latin typeface="Arial" charset="0"/>
              </a:rPr>
              <a:t>žiakov zabezpečujeme</a:t>
            </a:r>
            <a:r>
              <a:rPr lang="sk-SK" altLang="sk-SK" sz="2400" b="1" dirty="0">
                <a:latin typeface="Arial" charset="0"/>
              </a:rPr>
              <a:t> vo vlastných dielňach </a:t>
            </a:r>
            <a:r>
              <a:rPr lang="sk-SK" altLang="sk-SK" sz="2400" dirty="0">
                <a:latin typeface="Arial" charset="0"/>
              </a:rPr>
              <a:t>v areáli školy a</a:t>
            </a:r>
            <a:r>
              <a:rPr lang="sk-SK" altLang="sk-SK" sz="2400" b="1" dirty="0">
                <a:latin typeface="Arial" charset="0"/>
              </a:rPr>
              <a:t> </a:t>
            </a:r>
            <a:r>
              <a:rPr lang="sk-SK" altLang="sk-SK" sz="2400" dirty="0">
                <a:latin typeface="Arial" charset="0"/>
              </a:rPr>
              <a:t>v 2.,3. a 4 ročníku aj na pracoviskách firiem v regióne:</a:t>
            </a:r>
            <a:r>
              <a:rPr lang="sk-SK" altLang="sk-SK" sz="2400" b="1" dirty="0">
                <a:latin typeface="Arial" charset="0"/>
              </a:rPr>
              <a:t> D. Kubín, Ružomberok, Tvrdošín a Námestovo.</a:t>
            </a:r>
          </a:p>
          <a:p>
            <a:pPr algn="just">
              <a:lnSpc>
                <a:spcPct val="80000"/>
              </a:lnSpc>
            </a:pPr>
            <a:endParaRPr lang="sk-SK" altLang="sk-SK" sz="2400" b="1" dirty="0">
              <a:solidFill>
                <a:srgbClr val="1D1498"/>
              </a:solidFill>
              <a:latin typeface="Arial" charset="0"/>
            </a:endParaRPr>
          </a:p>
          <a:p>
            <a:pPr marL="0" indent="0" algn="just">
              <a:lnSpc>
                <a:spcPct val="80000"/>
              </a:lnSpc>
              <a:buNone/>
            </a:pPr>
            <a:endParaRPr lang="sk-SK" altLang="sk-SK" sz="2400" dirty="0">
              <a:latin typeface="Arial" charset="0"/>
            </a:endParaRPr>
          </a:p>
          <a:p>
            <a:pPr algn="just">
              <a:lnSpc>
                <a:spcPct val="80000"/>
              </a:lnSpc>
            </a:pPr>
            <a:r>
              <a:rPr lang="sk-SK" altLang="sk-SK" sz="2400" dirty="0">
                <a:latin typeface="Arial" charset="0"/>
              </a:rPr>
              <a:t>V našej škole </a:t>
            </a:r>
            <a:r>
              <a:rPr lang="sk-SK" altLang="sk-SK" sz="2400" dirty="0" smtClean="0">
                <a:latin typeface="Arial" charset="0"/>
              </a:rPr>
              <a:t>je zriadená </a:t>
            </a:r>
            <a:r>
              <a:rPr lang="sk-SK" altLang="sk-SK" sz="2400" b="1" dirty="0">
                <a:latin typeface="Arial" charset="0"/>
              </a:rPr>
              <a:t>akreditovaná  </a:t>
            </a:r>
            <a:r>
              <a:rPr lang="sk-SK" altLang="sk-SK" sz="2400" dirty="0">
                <a:latin typeface="Arial" charset="0"/>
              </a:rPr>
              <a:t>zváračská škola pre prípravu zváračov  v </a:t>
            </a:r>
            <a:r>
              <a:rPr lang="sk-SK" altLang="sk-SK" sz="2400" b="1" dirty="0">
                <a:latin typeface="Arial" charset="0"/>
              </a:rPr>
              <a:t>základných kurzoch</a:t>
            </a:r>
            <a:r>
              <a:rPr lang="sk-SK" altLang="sk-SK" sz="2400" dirty="0">
                <a:latin typeface="Arial" charset="0"/>
              </a:rPr>
              <a:t> zvárania metódami </a:t>
            </a:r>
            <a:r>
              <a:rPr lang="sk-SK" altLang="sk-SK" sz="2400" b="1" i="1" dirty="0">
                <a:solidFill>
                  <a:schemeClr val="accent1">
                    <a:lumMod val="75000"/>
                  </a:schemeClr>
                </a:solidFill>
                <a:latin typeface="Arial" charset="0"/>
              </a:rPr>
              <a:t>Z-E1, </a:t>
            </a:r>
            <a:r>
              <a:rPr lang="sk-SK" altLang="sk-SK" sz="2400" i="1" dirty="0">
                <a:solidFill>
                  <a:schemeClr val="accent1">
                    <a:lumMod val="75000"/>
                  </a:schemeClr>
                </a:solidFill>
                <a:latin typeface="Arial" charset="0"/>
              </a:rPr>
              <a:t>(zváranie obalenou elektródou) </a:t>
            </a:r>
            <a:r>
              <a:rPr lang="sk-SK" altLang="sk-SK" sz="2400" b="1" i="1" dirty="0">
                <a:solidFill>
                  <a:schemeClr val="accent1">
                    <a:lumMod val="75000"/>
                  </a:schemeClr>
                </a:solidFill>
                <a:latin typeface="Arial" charset="0"/>
              </a:rPr>
              <a:t>Z-G1 </a:t>
            </a:r>
            <a:r>
              <a:rPr lang="sk-SK" altLang="sk-SK" sz="2400" i="1" dirty="0">
                <a:solidFill>
                  <a:schemeClr val="accent1">
                    <a:lumMod val="75000"/>
                  </a:schemeClr>
                </a:solidFill>
                <a:latin typeface="Arial" charset="0"/>
              </a:rPr>
              <a:t>(zváranie plameňom) </a:t>
            </a:r>
            <a:r>
              <a:rPr lang="sk-SK" altLang="sk-SK" sz="2400" b="1" i="1" dirty="0">
                <a:solidFill>
                  <a:schemeClr val="accent1">
                    <a:lumMod val="75000"/>
                  </a:schemeClr>
                </a:solidFill>
                <a:latin typeface="Arial" charset="0"/>
              </a:rPr>
              <a:t>a Z-M1 </a:t>
            </a:r>
            <a:r>
              <a:rPr lang="sk-SK" altLang="sk-SK" sz="2400" i="1" dirty="0">
                <a:solidFill>
                  <a:schemeClr val="accent1">
                    <a:lumMod val="75000"/>
                  </a:schemeClr>
                </a:solidFill>
                <a:latin typeface="Arial" charset="0"/>
              </a:rPr>
              <a:t>(zváranie v ochrannej atmosfére). </a:t>
            </a:r>
            <a:r>
              <a:rPr lang="sk-SK" altLang="sk-SK" sz="2400" dirty="0">
                <a:latin typeface="Arial" charset="0"/>
              </a:rPr>
              <a:t>Tieto kurzy sú určené pre žiakov študijných  odborov  MSZ a POaZSaZ. </a:t>
            </a:r>
            <a:r>
              <a:rPr lang="sk-SK" altLang="sk-SK" sz="2400" b="1" dirty="0">
                <a:latin typeface="Arial" charset="0"/>
              </a:rPr>
              <a:t>Žiaci kurz absolvujú v 3. ročníku</a:t>
            </a:r>
            <a:r>
              <a:rPr lang="sk-SK" altLang="sk-SK" sz="2400" dirty="0">
                <a:latin typeface="Arial" charset="0"/>
              </a:rPr>
              <a:t>. </a:t>
            </a:r>
          </a:p>
        </p:txBody>
      </p:sp>
      <p:sp>
        <p:nvSpPr>
          <p:cNvPr id="27653" name="Text Box 5"/>
          <p:cNvSpPr txBox="1">
            <a:spLocks noChangeArrowheads="1"/>
          </p:cNvSpPr>
          <p:nvPr/>
        </p:nvSpPr>
        <p:spPr bwMode="auto">
          <a:xfrm>
            <a:off x="-828600" y="160685"/>
            <a:ext cx="642778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65125" indent="-255588">
              <a:spcBef>
                <a:spcPct val="0"/>
              </a:spcBef>
              <a:defRPr>
                <a:solidFill>
                  <a:schemeClr val="tx1"/>
                </a:solidFill>
                <a:latin typeface="Lucida Sans Unicode" pitchFamily="34" charset="0"/>
              </a:defRPr>
            </a:lvl1pPr>
            <a:lvl2pPr>
              <a:spcBef>
                <a:spcPct val="0"/>
              </a:spcBef>
              <a:defRPr>
                <a:solidFill>
                  <a:schemeClr val="tx1"/>
                </a:solidFill>
                <a:latin typeface="Lucida Sans Unicode" pitchFamily="34" charset="0"/>
              </a:defRPr>
            </a:lvl2pPr>
            <a:lvl3pPr>
              <a:spcBef>
                <a:spcPct val="0"/>
              </a:spcBef>
              <a:defRPr>
                <a:solidFill>
                  <a:schemeClr val="tx1"/>
                </a:solidFill>
                <a:latin typeface="Lucida Sans Unicode" pitchFamily="34" charset="0"/>
              </a:defRPr>
            </a:lvl3pPr>
            <a:lvl4pPr>
              <a:spcBef>
                <a:spcPct val="0"/>
              </a:spcBef>
              <a:defRPr>
                <a:solidFill>
                  <a:schemeClr val="tx1"/>
                </a:solidFill>
                <a:latin typeface="Lucida Sans Unicode" pitchFamily="34" charset="0"/>
              </a:defRPr>
            </a:lvl4pPr>
            <a:lvl5pPr>
              <a:spcBef>
                <a:spcPct val="0"/>
              </a:spcBef>
              <a:defRPr>
                <a:solidFill>
                  <a:schemeClr val="tx1"/>
                </a:solidFill>
                <a:latin typeface="Lucida Sans Unicode" pitchFamily="34" charset="0"/>
              </a:defRPr>
            </a:lvl5pPr>
            <a:lvl6pPr fontAlgn="base">
              <a:spcBef>
                <a:spcPct val="0"/>
              </a:spcBef>
              <a:spcAft>
                <a:spcPct val="0"/>
              </a:spcAft>
              <a:defRPr>
                <a:solidFill>
                  <a:schemeClr val="tx1"/>
                </a:solidFill>
                <a:latin typeface="Lucida Sans Unicode" pitchFamily="34" charset="0"/>
              </a:defRPr>
            </a:lvl6pPr>
            <a:lvl7pPr fontAlgn="base">
              <a:spcBef>
                <a:spcPct val="0"/>
              </a:spcBef>
              <a:spcAft>
                <a:spcPct val="0"/>
              </a:spcAft>
              <a:defRPr>
                <a:solidFill>
                  <a:schemeClr val="tx1"/>
                </a:solidFill>
                <a:latin typeface="Lucida Sans Unicode" pitchFamily="34" charset="0"/>
              </a:defRPr>
            </a:lvl7pPr>
            <a:lvl8pPr fontAlgn="base">
              <a:spcBef>
                <a:spcPct val="0"/>
              </a:spcBef>
              <a:spcAft>
                <a:spcPct val="0"/>
              </a:spcAft>
              <a:defRPr>
                <a:solidFill>
                  <a:schemeClr val="tx1"/>
                </a:solidFill>
                <a:latin typeface="Lucida Sans Unicode" pitchFamily="34" charset="0"/>
              </a:defRPr>
            </a:lvl8pPr>
            <a:lvl9pPr fontAlgn="base">
              <a:spcBef>
                <a:spcPct val="0"/>
              </a:spcBef>
              <a:spcAft>
                <a:spcPct val="0"/>
              </a:spcAft>
              <a:defRPr>
                <a:solidFill>
                  <a:schemeClr val="tx1"/>
                </a:solidFill>
                <a:latin typeface="Lucida Sans Unicode" pitchFamily="34" charset="0"/>
              </a:defRPr>
            </a:lvl9pPr>
          </a:lstStyle>
          <a:p>
            <a:pPr algn="ctr">
              <a:spcBef>
                <a:spcPts val="400"/>
              </a:spcBef>
              <a:buFont typeface="Wingdings 3" pitchFamily="18" charset="2"/>
              <a:buNone/>
            </a:pPr>
            <a:r>
              <a:rPr lang="sk-SK" altLang="sk-SK" sz="2400" b="1" dirty="0">
                <a:solidFill>
                  <a:schemeClr val="accent5">
                    <a:lumMod val="75000"/>
                  </a:schemeClr>
                </a:solidFill>
                <a:latin typeface="Arial" panose="020B0604020202020204" pitchFamily="34" charset="0"/>
                <a:cs typeface="Arial" panose="020B0604020202020204" pitchFamily="34" charset="0"/>
              </a:rPr>
              <a:t>PRAKTICKÉ VYUČOVANIE</a:t>
            </a:r>
          </a:p>
        </p:txBody>
      </p:sp>
    </p:spTree>
    <p:extLst>
      <p:ext uri="{BB962C8B-B14F-4D97-AF65-F5344CB8AC3E}">
        <p14:creationId xmlns:p14="http://schemas.microsoft.com/office/powerpoint/2010/main" val="409564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332656"/>
            <a:ext cx="8352928" cy="1293028"/>
          </a:xfrm>
        </p:spPr>
        <p:txBody>
          <a:bodyPr>
            <a:normAutofit fontScale="90000"/>
          </a:bodyPr>
          <a:lstStyle/>
          <a:p>
            <a:r>
              <a:rPr lang="sk-SK" dirty="0"/>
              <a:t>Rodičovská rada pri ZRPŠ SOŠP Dolný Kubín – výkonný výbor</a:t>
            </a:r>
          </a:p>
        </p:txBody>
      </p:sp>
      <p:graphicFrame>
        <p:nvGraphicFramePr>
          <p:cNvPr id="5" name="Zástupný objekt pre obsah 4"/>
          <p:cNvGraphicFramePr>
            <a:graphicFrameLocks noGrp="1"/>
          </p:cNvGraphicFramePr>
          <p:nvPr>
            <p:ph idx="1"/>
            <p:extLst>
              <p:ext uri="{D42A27DB-BD31-4B8C-83A1-F6EECF244321}">
                <p14:modId xmlns:p14="http://schemas.microsoft.com/office/powerpoint/2010/main" val="2157456660"/>
              </p:ext>
            </p:extLst>
          </p:nvPr>
        </p:nvGraphicFramePr>
        <p:xfrm>
          <a:off x="1187624" y="1988839"/>
          <a:ext cx="6984777" cy="4320480"/>
        </p:xfrm>
        <a:graphic>
          <a:graphicData uri="http://schemas.openxmlformats.org/drawingml/2006/table">
            <a:tbl>
              <a:tblPr>
                <a:tableStyleId>{5C22544A-7EE6-4342-B048-85BDC9FD1C3A}</a:tableStyleId>
              </a:tblPr>
              <a:tblGrid>
                <a:gridCol w="2784520">
                  <a:extLst>
                    <a:ext uri="{9D8B030D-6E8A-4147-A177-3AD203B41FA5}">
                      <a16:colId xmlns:a16="http://schemas.microsoft.com/office/drawing/2014/main" val="595822288"/>
                    </a:ext>
                  </a:extLst>
                </a:gridCol>
                <a:gridCol w="2729051">
                  <a:extLst>
                    <a:ext uri="{9D8B030D-6E8A-4147-A177-3AD203B41FA5}">
                      <a16:colId xmlns:a16="http://schemas.microsoft.com/office/drawing/2014/main" val="2337330328"/>
                    </a:ext>
                  </a:extLst>
                </a:gridCol>
                <a:gridCol w="1471206">
                  <a:extLst>
                    <a:ext uri="{9D8B030D-6E8A-4147-A177-3AD203B41FA5}">
                      <a16:colId xmlns:a16="http://schemas.microsoft.com/office/drawing/2014/main" val="1801722243"/>
                    </a:ext>
                  </a:extLst>
                </a:gridCol>
              </a:tblGrid>
              <a:tr h="1094492">
                <a:tc>
                  <a:txBody>
                    <a:bodyPr/>
                    <a:lstStyle/>
                    <a:p>
                      <a:pPr algn="l">
                        <a:lnSpc>
                          <a:spcPct val="107000"/>
                        </a:lnSpc>
                        <a:spcAft>
                          <a:spcPts val="800"/>
                        </a:spcAft>
                      </a:pPr>
                      <a:r>
                        <a:rPr lang="sk-SK" sz="1800" dirty="0">
                          <a:effectLst/>
                        </a:rPr>
                        <a:t>Funkcia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dirty="0">
                          <a:effectLst/>
                        </a:rPr>
                        <a:t>Meno priezvisko</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dirty="0">
                          <a:effectLst/>
                        </a:rPr>
                        <a:t>Trieda žiaka</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3107451"/>
                  </a:ext>
                </a:extLst>
              </a:tr>
              <a:tr h="532874">
                <a:tc>
                  <a:txBody>
                    <a:bodyPr/>
                    <a:lstStyle/>
                    <a:p>
                      <a:pPr algn="l">
                        <a:lnSpc>
                          <a:spcPct val="107000"/>
                        </a:lnSpc>
                        <a:spcAft>
                          <a:spcPts val="800"/>
                        </a:spcAft>
                      </a:pPr>
                      <a:r>
                        <a:rPr lang="sk-SK" sz="1800" b="1" dirty="0">
                          <a:effectLst/>
                        </a:rPr>
                        <a:t>Predseda:</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dirty="0">
                          <a:effectLst/>
                        </a:rPr>
                        <a:t>Peter </a:t>
                      </a:r>
                      <a:r>
                        <a:rPr lang="sk-SK" sz="1800" dirty="0" err="1">
                          <a:effectLst/>
                        </a:rPr>
                        <a:t>Valek</a:t>
                      </a: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a:effectLst/>
                        </a:rPr>
                        <a:t> III.E</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044273"/>
                  </a:ext>
                </a:extLst>
              </a:tr>
              <a:tr h="532874">
                <a:tc>
                  <a:txBody>
                    <a:bodyPr/>
                    <a:lstStyle/>
                    <a:p>
                      <a:pPr algn="l">
                        <a:lnSpc>
                          <a:spcPct val="107000"/>
                        </a:lnSpc>
                        <a:spcAft>
                          <a:spcPts val="800"/>
                        </a:spcAft>
                      </a:pPr>
                      <a:r>
                        <a:rPr lang="sk-SK" sz="1800" b="1" dirty="0">
                          <a:effectLst/>
                        </a:rPr>
                        <a:t>Pokladníčka:</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dirty="0">
                          <a:effectLst/>
                        </a:rPr>
                        <a:t>Martina Marecká</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a:effectLst/>
                        </a:rPr>
                        <a:t> SOŠP</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6096442"/>
                  </a:ext>
                </a:extLst>
              </a:tr>
              <a:tr h="1094492">
                <a:tc>
                  <a:txBody>
                    <a:bodyPr/>
                    <a:lstStyle/>
                    <a:p>
                      <a:pPr algn="l">
                        <a:lnSpc>
                          <a:spcPct val="107000"/>
                        </a:lnSpc>
                        <a:spcAft>
                          <a:spcPts val="800"/>
                        </a:spcAft>
                      </a:pPr>
                      <a:r>
                        <a:rPr lang="sk-SK" sz="1800" b="1" dirty="0">
                          <a:effectLst/>
                        </a:rPr>
                        <a:t>Zapisovateľka:</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dirty="0">
                          <a:effectLst/>
                        </a:rPr>
                        <a:t>PhDr. Andrea </a:t>
                      </a:r>
                      <a:r>
                        <a:rPr lang="sk-SK" sz="1800" dirty="0" err="1">
                          <a:effectLst/>
                        </a:rPr>
                        <a:t>Jarabáková</a:t>
                      </a: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a:effectLst/>
                        </a:rPr>
                        <a:t>II.C</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308459"/>
                  </a:ext>
                </a:extLst>
              </a:tr>
              <a:tr h="532874">
                <a:tc>
                  <a:txBody>
                    <a:bodyPr/>
                    <a:lstStyle/>
                    <a:p>
                      <a:pPr algn="l">
                        <a:lnSpc>
                          <a:spcPct val="107000"/>
                        </a:lnSpc>
                        <a:spcAft>
                          <a:spcPts val="800"/>
                        </a:spcAft>
                      </a:pPr>
                      <a:r>
                        <a:rPr lang="sk-SK" sz="1800" b="1" dirty="0">
                          <a:effectLst/>
                        </a:rPr>
                        <a:t>Členovia:</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dirty="0" smtClean="0">
                          <a:effectLst/>
                          <a:latin typeface="Calibri" panose="020F0502020204030204" pitchFamily="34" charset="0"/>
                          <a:ea typeface="Calibri" panose="020F0502020204030204" pitchFamily="34" charset="0"/>
                          <a:cs typeface="Times New Roman" panose="02020603050405020304" pitchFamily="18" charset="0"/>
                        </a:rPr>
                        <a:t>Martin </a:t>
                      </a:r>
                      <a:r>
                        <a:rPr lang="sk-SK" sz="1800" dirty="0" err="1" smtClean="0">
                          <a:effectLst/>
                          <a:latin typeface="Calibri" panose="020F0502020204030204" pitchFamily="34" charset="0"/>
                          <a:ea typeface="Calibri" panose="020F0502020204030204" pitchFamily="34" charset="0"/>
                          <a:cs typeface="Times New Roman" panose="02020603050405020304" pitchFamily="18" charset="0"/>
                        </a:rPr>
                        <a:t>Laš</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1800" dirty="0" smtClean="0">
                          <a:effectLst/>
                        </a:rPr>
                        <a:t>I.C</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9617724"/>
                  </a:ext>
                </a:extLst>
              </a:tr>
              <a:tr h="532874">
                <a:tc>
                  <a:txBody>
                    <a:bodyPr/>
                    <a:lstStyle/>
                    <a:p>
                      <a:pPr algn="l">
                        <a:lnSpc>
                          <a:spcPct val="107000"/>
                        </a:lnSpc>
                        <a:spcAft>
                          <a:spcPts val="80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sk-SK" sz="1800" dirty="0">
                          <a:effectLst/>
                        </a:rPr>
                        <a:t>Hečko Maroš</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sk-SK" sz="1800" dirty="0">
                          <a:effectLst/>
                        </a:rPr>
                        <a:t>IV.E</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536058"/>
                  </a:ext>
                </a:extLst>
              </a:tr>
            </a:tbl>
          </a:graphicData>
        </a:graphic>
      </p:graphicFrame>
    </p:spTree>
    <p:extLst>
      <p:ext uri="{BB962C8B-B14F-4D97-AF65-F5344CB8AC3E}">
        <p14:creationId xmlns:p14="http://schemas.microsoft.com/office/powerpoint/2010/main" val="70410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116632"/>
            <a:ext cx="8229600" cy="1143000"/>
          </a:xfrm>
        </p:spPr>
        <p:txBody>
          <a:bodyPr>
            <a:normAutofit fontScale="90000"/>
          </a:bodyPr>
          <a:lstStyle/>
          <a:p>
            <a:pPr fontAlgn="auto">
              <a:spcAft>
                <a:spcPts val="0"/>
              </a:spcAft>
              <a:defRPr/>
            </a:pPr>
            <a:r>
              <a:rPr lang="sk-SK" dirty="0"/>
              <a:t/>
            </a:r>
            <a:br>
              <a:rPr lang="sk-SK" dirty="0"/>
            </a:br>
            <a:endParaRPr lang="sk-SK" dirty="0"/>
          </a:p>
        </p:txBody>
      </p:sp>
      <p:sp>
        <p:nvSpPr>
          <p:cNvPr id="5" name="Obdélník 4"/>
          <p:cNvSpPr/>
          <p:nvPr/>
        </p:nvSpPr>
        <p:spPr>
          <a:xfrm>
            <a:off x="-626694" y="324436"/>
            <a:ext cx="10003605" cy="387798"/>
          </a:xfrm>
          <a:prstGeom prst="rect">
            <a:avLst/>
          </a:prstGeom>
        </p:spPr>
        <p:txBody>
          <a:bodyPr wrap="square">
            <a:spAutoFit/>
          </a:bodyPr>
          <a:lstStyle/>
          <a:p>
            <a:pPr algn="ctr">
              <a:lnSpc>
                <a:spcPct val="80000"/>
              </a:lnSpc>
              <a:buFont typeface="Wingdings 3" pitchFamily="18" charset="2"/>
              <a:buNone/>
            </a:pPr>
            <a:r>
              <a:rPr lang="sk-SK" altLang="sk-SK" sz="2400" b="1" dirty="0">
                <a:solidFill>
                  <a:schemeClr val="accent5">
                    <a:lumMod val="75000"/>
                  </a:schemeClr>
                </a:solidFill>
                <a:latin typeface="Arial" panose="020B0604020202020204" pitchFamily="34" charset="0"/>
                <a:cs typeface="Arial" panose="020B0604020202020204" pitchFamily="34" charset="0"/>
              </a:rPr>
              <a:t>SPOLUPRÁCA SO STROJÁRSKYMI FIRMAMI V </a:t>
            </a:r>
            <a:r>
              <a:rPr lang="sk-SK" altLang="sk-SK" sz="2400" b="1" dirty="0">
                <a:solidFill>
                  <a:srgbClr val="1D1498"/>
                </a:solidFill>
                <a:latin typeface="Arial" panose="020B0604020202020204" pitchFamily="34" charset="0"/>
                <a:cs typeface="Arial" panose="020B0604020202020204" pitchFamily="34" charset="0"/>
              </a:rPr>
              <a:t>SDV</a:t>
            </a:r>
          </a:p>
        </p:txBody>
      </p:sp>
      <p:sp>
        <p:nvSpPr>
          <p:cNvPr id="7" name="BlokTextu 6"/>
          <p:cNvSpPr txBox="1"/>
          <p:nvPr/>
        </p:nvSpPr>
        <p:spPr>
          <a:xfrm>
            <a:off x="395536" y="688132"/>
            <a:ext cx="8036164" cy="2369880"/>
          </a:xfrm>
          <a:prstGeom prst="rect">
            <a:avLst/>
          </a:prstGeom>
          <a:noFill/>
        </p:spPr>
        <p:txBody>
          <a:bodyPr wrap="square" rtlCol="0">
            <a:spAutoFit/>
          </a:bodyPr>
          <a:lstStyle/>
          <a:p>
            <a:pPr marL="285750" indent="-285750">
              <a:buClr>
                <a:schemeClr val="bg1"/>
              </a:buClr>
              <a:buFont typeface="Wingdings" panose="05000000000000000000" pitchFamily="2" charset="2"/>
              <a:buChar char="q"/>
            </a:pPr>
            <a:r>
              <a:rPr lang="sk-SK" altLang="sk-SK" b="1" dirty="0">
                <a:cs typeface="Arial" panose="020B0604020202020204" pitchFamily="34" charset="0"/>
              </a:rPr>
              <a:t>V  školskom roku 2023/24 v SOŠP </a:t>
            </a:r>
            <a:r>
              <a:rPr lang="sk-SK" altLang="sk-SK" b="1" dirty="0" err="1">
                <a:cs typeface="Arial" panose="020B0604020202020204" pitchFamily="34" charset="0"/>
              </a:rPr>
              <a:t>Kňažia</a:t>
            </a:r>
            <a:r>
              <a:rPr lang="sk-SK" altLang="sk-SK" b="1" dirty="0">
                <a:cs typeface="Arial" panose="020B0604020202020204" pitchFamily="34" charset="0"/>
              </a:rPr>
              <a:t> študuje 287 žiakov.</a:t>
            </a:r>
          </a:p>
          <a:p>
            <a:pPr marL="285750" indent="-285750">
              <a:buClr>
                <a:schemeClr val="bg1"/>
              </a:buClr>
              <a:buFont typeface="Wingdings" panose="05000000000000000000" pitchFamily="2" charset="2"/>
              <a:buChar char="q"/>
            </a:pPr>
            <a:endParaRPr lang="sk-SK" altLang="sk-SK" b="1" dirty="0">
              <a:cs typeface="Arial" panose="020B0604020202020204" pitchFamily="34" charset="0"/>
            </a:endParaRPr>
          </a:p>
          <a:p>
            <a:pPr marL="285750" indent="-285750">
              <a:buClr>
                <a:schemeClr val="bg1"/>
              </a:buClr>
              <a:buFont typeface="Wingdings" panose="05000000000000000000" pitchFamily="2" charset="2"/>
              <a:buChar char="q"/>
            </a:pPr>
            <a:r>
              <a:rPr lang="sk-SK" altLang="sk-SK" sz="1600" b="1" dirty="0">
                <a:cs typeface="Arial" panose="020B0604020202020204" pitchFamily="34" charset="0"/>
              </a:rPr>
              <a:t>Z toho: </a:t>
            </a:r>
          </a:p>
          <a:p>
            <a:pPr marL="285750" indent="-285750">
              <a:buClr>
                <a:schemeClr val="bg1"/>
              </a:buClr>
              <a:buFont typeface="Wingdings" panose="05000000000000000000" pitchFamily="2" charset="2"/>
              <a:buChar char="§"/>
            </a:pPr>
            <a:r>
              <a:rPr lang="sk-SK" altLang="sk-SK" sz="1600" b="1" dirty="0">
                <a:cs typeface="Arial" panose="020B0604020202020204" pitchFamily="34" charset="0"/>
              </a:rPr>
              <a:t>- v SDV je 86 žiakov – </a:t>
            </a:r>
            <a:r>
              <a:rPr lang="sk-SK" altLang="sk-SK" sz="1600" dirty="0">
                <a:cs typeface="Arial" panose="020B0604020202020204" pitchFamily="34" charset="0"/>
              </a:rPr>
              <a:t>zmluva o duálnom vzdelávaní a učebná zmluva</a:t>
            </a:r>
          </a:p>
          <a:p>
            <a:pPr marL="285750" indent="-285750">
              <a:buClr>
                <a:schemeClr val="bg1"/>
              </a:buClr>
              <a:buFont typeface="Wingdings" panose="05000000000000000000" pitchFamily="2" charset="2"/>
              <a:buChar char="§"/>
            </a:pPr>
            <a:r>
              <a:rPr lang="sk-SK" altLang="sk-SK" sz="1600" b="1" dirty="0">
                <a:cs typeface="Arial" panose="020B0604020202020204" pitchFamily="34" charset="0"/>
              </a:rPr>
              <a:t>- v</a:t>
            </a:r>
            <a:r>
              <a:rPr lang="sk-SK" altLang="sk-SK" sz="1600" dirty="0">
                <a:cs typeface="Arial" panose="020B0604020202020204" pitchFamily="34" charset="0"/>
              </a:rPr>
              <a:t> </a:t>
            </a:r>
            <a:r>
              <a:rPr lang="sk-SK" altLang="sk-SK" sz="1600" b="1" dirty="0">
                <a:cs typeface="Arial" panose="020B0604020202020204" pitchFamily="34" charset="0"/>
              </a:rPr>
              <a:t>SŠV je 70 žiakov – </a:t>
            </a:r>
            <a:r>
              <a:rPr lang="sk-SK" altLang="sk-SK" sz="1600" dirty="0">
                <a:cs typeface="Arial" panose="020B0604020202020204" pitchFamily="34" charset="0"/>
              </a:rPr>
              <a:t>zmluva o poskytovaní praktického vyučovania</a:t>
            </a:r>
          </a:p>
          <a:p>
            <a:pPr marL="285750" indent="-285750">
              <a:buClr>
                <a:schemeClr val="bg1"/>
              </a:buClr>
              <a:buFont typeface="Wingdings" panose="05000000000000000000" pitchFamily="2" charset="2"/>
              <a:buChar char="q"/>
            </a:pPr>
            <a:r>
              <a:rPr lang="sk-SK" sz="1600" dirty="0">
                <a:cs typeface="Arial" panose="020B0604020202020204" pitchFamily="34" charset="0"/>
              </a:rPr>
              <a:t>- </a:t>
            </a:r>
            <a:r>
              <a:rPr lang="sk-SK" sz="1600" b="1" dirty="0">
                <a:cs typeface="Arial" panose="020B0604020202020204" pitchFamily="34" charset="0"/>
              </a:rPr>
              <a:t>v školských dielňach je </a:t>
            </a:r>
            <a:r>
              <a:rPr lang="sk-SK" sz="1600" b="1" dirty="0">
                <a:solidFill>
                  <a:srgbClr val="FF0000"/>
                </a:solidFill>
                <a:cs typeface="Arial" panose="020B0604020202020204" pitchFamily="34" charset="0"/>
              </a:rPr>
              <a:t>131 žiakov – </a:t>
            </a:r>
            <a:r>
              <a:rPr lang="sk-SK" sz="1600" dirty="0">
                <a:cs typeface="Arial" panose="020B0604020202020204" pitchFamily="34" charset="0"/>
              </a:rPr>
              <a:t>v čase sa tieto údaje menia v závislosti          </a:t>
            </a:r>
          </a:p>
          <a:p>
            <a:pPr marL="285750" indent="-285750">
              <a:buClr>
                <a:schemeClr val="bg1"/>
              </a:buClr>
              <a:buFont typeface="Wingdings" panose="05000000000000000000" pitchFamily="2" charset="2"/>
              <a:buChar char="q"/>
            </a:pPr>
            <a:r>
              <a:rPr lang="sk-SK" sz="1600" b="1" dirty="0">
                <a:solidFill>
                  <a:srgbClr val="FF0000"/>
                </a:solidFill>
                <a:cs typeface="Arial" panose="020B0604020202020204" pitchFamily="34" charset="0"/>
              </a:rPr>
              <a:t>                                </a:t>
            </a:r>
            <a:r>
              <a:rPr lang="sk-SK" sz="1600" dirty="0">
                <a:cs typeface="Arial" panose="020B0604020202020204" pitchFamily="34" charset="0"/>
              </a:rPr>
              <a:t>od prestupov žiakov, medzi odbormi, prípadne školami.</a:t>
            </a:r>
          </a:p>
          <a:p>
            <a:pPr marL="285750" indent="-285750">
              <a:buClr>
                <a:schemeClr val="bg1"/>
              </a:buClr>
              <a:buFont typeface="Wingdings" panose="05000000000000000000" pitchFamily="2" charset="2"/>
              <a:buChar char="q"/>
            </a:pPr>
            <a:endParaRPr lang="sk-SK" sz="1600" dirty="0"/>
          </a:p>
          <a:p>
            <a:pPr marL="285750" indent="-285750">
              <a:buClr>
                <a:schemeClr val="bg1"/>
              </a:buClr>
              <a:buFont typeface="Arial" panose="020B0604020202020204" pitchFamily="34" charset="0"/>
              <a:buChar char="•"/>
            </a:pPr>
            <a:r>
              <a:rPr lang="sk-SK" sz="1600" dirty="0"/>
              <a:t>SOŠP </a:t>
            </a:r>
            <a:r>
              <a:rPr lang="sk-SK" sz="1600" dirty="0" err="1"/>
              <a:t>Kňažia</a:t>
            </a:r>
            <a:r>
              <a:rPr lang="sk-SK" sz="1600" dirty="0"/>
              <a:t> v šk. roku</a:t>
            </a:r>
            <a:r>
              <a:rPr lang="sk-SK" sz="1600" b="1" dirty="0"/>
              <a:t> </a:t>
            </a:r>
            <a:r>
              <a:rPr lang="sk-SK" sz="1600" dirty="0"/>
              <a:t>2023/24 v </a:t>
            </a:r>
            <a:r>
              <a:rPr lang="sk-SK" sz="1600" b="1" dirty="0"/>
              <a:t>SDV </a:t>
            </a:r>
            <a:r>
              <a:rPr lang="sk-SK" sz="1600" dirty="0"/>
              <a:t>spolupracuje s</a:t>
            </a:r>
            <a:r>
              <a:rPr lang="sk-SK" sz="1600" b="1" dirty="0"/>
              <a:t> </a:t>
            </a:r>
            <a:r>
              <a:rPr lang="sk-SK" sz="1600" b="1" dirty="0">
                <a:solidFill>
                  <a:srgbClr val="FF0000"/>
                </a:solidFill>
              </a:rPr>
              <a:t>8 firmami</a:t>
            </a:r>
            <a:r>
              <a:rPr lang="sk-SK" sz="1600" dirty="0">
                <a:solidFill>
                  <a:srgbClr val="FF0000"/>
                </a:solidFill>
              </a:rPr>
              <a:t>.</a:t>
            </a:r>
          </a:p>
        </p:txBody>
      </p:sp>
      <p:graphicFrame>
        <p:nvGraphicFramePr>
          <p:cNvPr id="2" name="Tabuľka 1">
            <a:extLst>
              <a:ext uri="{FF2B5EF4-FFF2-40B4-BE49-F238E27FC236}">
                <a16:creationId xmlns:a16="http://schemas.microsoft.com/office/drawing/2014/main" id="{90E25B58-7D5F-449E-A325-0BA80395BEFF}"/>
              </a:ext>
            </a:extLst>
          </p:cNvPr>
          <p:cNvGraphicFramePr>
            <a:graphicFrameLocks noGrp="1"/>
          </p:cNvGraphicFramePr>
          <p:nvPr>
            <p:extLst>
              <p:ext uri="{D42A27DB-BD31-4B8C-83A1-F6EECF244321}">
                <p14:modId xmlns:p14="http://schemas.microsoft.com/office/powerpoint/2010/main" val="375866332"/>
              </p:ext>
            </p:extLst>
          </p:nvPr>
        </p:nvGraphicFramePr>
        <p:xfrm>
          <a:off x="755576" y="3180956"/>
          <a:ext cx="6840759" cy="3380218"/>
        </p:xfrm>
        <a:graphic>
          <a:graphicData uri="http://schemas.openxmlformats.org/drawingml/2006/table">
            <a:tbl>
              <a:tblPr>
                <a:tableStyleId>{125E5076-3810-47DD-B79F-674D7AD40C01}</a:tableStyleId>
              </a:tblPr>
              <a:tblGrid>
                <a:gridCol w="576064">
                  <a:extLst>
                    <a:ext uri="{9D8B030D-6E8A-4147-A177-3AD203B41FA5}">
                      <a16:colId xmlns:a16="http://schemas.microsoft.com/office/drawing/2014/main" val="4130074115"/>
                    </a:ext>
                  </a:extLst>
                </a:gridCol>
                <a:gridCol w="1789090">
                  <a:extLst>
                    <a:ext uri="{9D8B030D-6E8A-4147-A177-3AD203B41FA5}">
                      <a16:colId xmlns:a16="http://schemas.microsoft.com/office/drawing/2014/main" val="378369340"/>
                    </a:ext>
                  </a:extLst>
                </a:gridCol>
                <a:gridCol w="873289">
                  <a:extLst>
                    <a:ext uri="{9D8B030D-6E8A-4147-A177-3AD203B41FA5}">
                      <a16:colId xmlns:a16="http://schemas.microsoft.com/office/drawing/2014/main" val="3131596669"/>
                    </a:ext>
                  </a:extLst>
                </a:gridCol>
                <a:gridCol w="873289">
                  <a:extLst>
                    <a:ext uri="{9D8B030D-6E8A-4147-A177-3AD203B41FA5}">
                      <a16:colId xmlns:a16="http://schemas.microsoft.com/office/drawing/2014/main" val="927531367"/>
                    </a:ext>
                  </a:extLst>
                </a:gridCol>
                <a:gridCol w="873289">
                  <a:extLst>
                    <a:ext uri="{9D8B030D-6E8A-4147-A177-3AD203B41FA5}">
                      <a16:colId xmlns:a16="http://schemas.microsoft.com/office/drawing/2014/main" val="463231062"/>
                    </a:ext>
                  </a:extLst>
                </a:gridCol>
                <a:gridCol w="982449">
                  <a:extLst>
                    <a:ext uri="{9D8B030D-6E8A-4147-A177-3AD203B41FA5}">
                      <a16:colId xmlns:a16="http://schemas.microsoft.com/office/drawing/2014/main" val="2766569750"/>
                    </a:ext>
                  </a:extLst>
                </a:gridCol>
                <a:gridCol w="873289">
                  <a:extLst>
                    <a:ext uri="{9D8B030D-6E8A-4147-A177-3AD203B41FA5}">
                      <a16:colId xmlns:a16="http://schemas.microsoft.com/office/drawing/2014/main" val="1270963312"/>
                    </a:ext>
                  </a:extLst>
                </a:gridCol>
              </a:tblGrid>
              <a:tr h="506311">
                <a:tc>
                  <a:txBody>
                    <a:bodyPr/>
                    <a:lstStyle/>
                    <a:p>
                      <a:pPr algn="ctr" fontAlgn="ctr"/>
                      <a:r>
                        <a:rPr lang="sk-SK" sz="1200" b="1" u="none" strike="noStrike" dirty="0" err="1">
                          <a:effectLst/>
                        </a:rPr>
                        <a:t>P.č</a:t>
                      </a:r>
                      <a:r>
                        <a:rPr lang="sk-SK" sz="1200" b="1" u="none" strike="noStrike" dirty="0">
                          <a:effectLst/>
                        </a:rPr>
                        <a:t>.</a:t>
                      </a:r>
                      <a:endParaRPr lang="sk-SK" sz="12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200" b="1" u="none" strike="noStrike" dirty="0">
                          <a:effectLst/>
                        </a:rPr>
                        <a:t>Spoločnosť</a:t>
                      </a:r>
                      <a:endParaRPr lang="sk-SK" sz="12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200" b="1" u="none" strike="noStrike" dirty="0">
                          <a:effectLst/>
                        </a:rPr>
                        <a:t>I. ročník</a:t>
                      </a:r>
                      <a:endParaRPr lang="sk-SK" sz="12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200" b="1" u="none" strike="noStrike" dirty="0">
                          <a:effectLst/>
                        </a:rPr>
                        <a:t>II. ročník</a:t>
                      </a:r>
                      <a:endParaRPr lang="sk-SK" sz="12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200" b="1" u="none" strike="noStrike" dirty="0">
                          <a:effectLst/>
                        </a:rPr>
                        <a:t>III. ročník</a:t>
                      </a:r>
                      <a:endParaRPr lang="sk-SK" sz="12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200" b="1" u="none" strike="noStrike" dirty="0">
                          <a:effectLst/>
                        </a:rPr>
                        <a:t>IV. ročník</a:t>
                      </a:r>
                      <a:endParaRPr lang="sk-SK" sz="12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400" b="1" u="none" strike="noStrike" dirty="0">
                          <a:solidFill>
                            <a:srgbClr val="FFFF00"/>
                          </a:solidFill>
                          <a:effectLst/>
                        </a:rPr>
                        <a:t>SPOLU</a:t>
                      </a:r>
                      <a:endParaRPr lang="sk-SK" sz="1400" b="1" i="0" u="none" strike="noStrike" dirty="0">
                        <a:solidFill>
                          <a:srgbClr val="FFFF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674377067"/>
                  </a:ext>
                </a:extLst>
              </a:tr>
              <a:tr h="317715">
                <a:tc>
                  <a:txBody>
                    <a:bodyPr/>
                    <a:lstStyle/>
                    <a:p>
                      <a:pPr algn="ctr" fontAlgn="ctr"/>
                      <a:r>
                        <a:rPr lang="sk-SK" sz="1600" b="1" u="none" strike="noStrike" dirty="0">
                          <a:effectLst/>
                          <a:latin typeface="+mj-lt"/>
                        </a:rPr>
                        <a:t>1</a:t>
                      </a:r>
                      <a:endParaRPr lang="sk-SK" sz="1600" b="1" i="0" u="none" strike="noStrike" dirty="0">
                        <a:solidFill>
                          <a:srgbClr val="000080"/>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600" b="1" u="none" strike="noStrike" dirty="0">
                          <a:effectLst/>
                        </a:rPr>
                        <a:t>HERN</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0</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0</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i="1" u="none" strike="noStrike" dirty="0">
                          <a:solidFill>
                            <a:srgbClr val="FFFF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3226710"/>
                  </a:ext>
                </a:extLst>
              </a:tr>
              <a:tr h="317715">
                <a:tc>
                  <a:txBody>
                    <a:bodyPr/>
                    <a:lstStyle/>
                    <a:p>
                      <a:pPr algn="ctr" fontAlgn="ctr"/>
                      <a:r>
                        <a:rPr lang="sk-SK" sz="1600" b="1" u="none" strike="noStrike" dirty="0">
                          <a:effectLst/>
                          <a:latin typeface="+mj-lt"/>
                        </a:rPr>
                        <a:t>2</a:t>
                      </a:r>
                      <a:endParaRPr lang="sk-SK" sz="1600" b="1" i="0" u="none" strike="noStrike" dirty="0">
                        <a:solidFill>
                          <a:srgbClr val="000080"/>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600" b="1" u="none" strike="noStrike" dirty="0">
                          <a:effectLst/>
                        </a:rPr>
                        <a:t>KLAUKE</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0</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1</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i="1" u="none" strike="noStrike" dirty="0">
                          <a:solidFill>
                            <a:srgbClr val="FFFF00"/>
                          </a:solidFill>
                          <a:effectLst/>
                          <a:latin typeface="Calibri" panose="020F050202020403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6653914"/>
                  </a:ext>
                </a:extLst>
              </a:tr>
              <a:tr h="317715">
                <a:tc>
                  <a:txBody>
                    <a:bodyPr/>
                    <a:lstStyle/>
                    <a:p>
                      <a:pPr algn="ctr" fontAlgn="ctr"/>
                      <a:r>
                        <a:rPr lang="sk-SK" sz="1600" b="1" u="none" strike="noStrike" dirty="0">
                          <a:effectLst/>
                          <a:latin typeface="+mj-lt"/>
                        </a:rPr>
                        <a:t>3</a:t>
                      </a:r>
                      <a:endParaRPr lang="sk-SK" sz="1600" b="1" i="0" u="none" strike="noStrike" dirty="0">
                        <a:solidFill>
                          <a:srgbClr val="000080"/>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600" b="1" u="none" strike="noStrike" dirty="0">
                          <a:effectLst/>
                        </a:rPr>
                        <a:t>MAHLE</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2</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i="1" u="none" strike="noStrike" dirty="0">
                          <a:solidFill>
                            <a:srgbClr val="FFFF00"/>
                          </a:solidFill>
                          <a:effectLst/>
                          <a:latin typeface="Calibri" panose="020F0502020204030204" pitchFamily="34" charset="0"/>
                        </a:rPr>
                        <a:t>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9534334"/>
                  </a:ext>
                </a:extLst>
              </a:tr>
              <a:tr h="311005">
                <a:tc>
                  <a:txBody>
                    <a:bodyPr/>
                    <a:lstStyle/>
                    <a:p>
                      <a:pPr algn="ctr" fontAlgn="ctr"/>
                      <a:r>
                        <a:rPr lang="sk-SK" sz="1600" b="1" u="none" strike="noStrike" dirty="0">
                          <a:effectLst/>
                          <a:latin typeface="+mj-lt"/>
                        </a:rPr>
                        <a:t>4</a:t>
                      </a:r>
                      <a:endParaRPr lang="sk-SK" sz="1600" b="1" i="0" u="none" strike="noStrike" dirty="0">
                        <a:solidFill>
                          <a:srgbClr val="000080"/>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600" b="1" u="none" strike="noStrike" dirty="0">
                          <a:effectLst/>
                        </a:rPr>
                        <a:t>MIBA</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12</a:t>
                      </a:r>
                      <a:endParaRPr lang="sk-SK" sz="1600" b="1" i="1"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14</a:t>
                      </a:r>
                      <a:endParaRPr lang="sk-SK" sz="1600" b="0" i="1"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18</a:t>
                      </a:r>
                      <a:endParaRPr lang="sk-SK" sz="1600" b="0" i="1"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13</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u="none" strike="noStrike" dirty="0">
                          <a:solidFill>
                            <a:srgbClr val="FFFF00"/>
                          </a:solidFill>
                          <a:effectLst/>
                        </a:rPr>
                        <a:t>57</a:t>
                      </a:r>
                      <a:endParaRPr lang="sk-SK" sz="1600" b="1" i="1" u="none" strike="noStrike" dirty="0">
                        <a:solidFill>
                          <a:srgbClr val="FFFF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4857560"/>
                  </a:ext>
                </a:extLst>
              </a:tr>
              <a:tr h="317715">
                <a:tc>
                  <a:txBody>
                    <a:bodyPr/>
                    <a:lstStyle/>
                    <a:p>
                      <a:pPr algn="ctr" fontAlgn="ctr"/>
                      <a:r>
                        <a:rPr lang="sk-SK" sz="1600" b="1" i="0" u="none" strike="noStrike" dirty="0">
                          <a:solidFill>
                            <a:schemeClr val="bg1"/>
                          </a:solidFill>
                          <a:effectLst/>
                          <a:latin typeface="+mj-lt"/>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600" b="1" u="none" strike="noStrike" dirty="0">
                          <a:effectLst/>
                        </a:rPr>
                        <a:t>MSI</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a:solidFill>
                            <a:schemeClr val="bg1"/>
                          </a:solidFill>
                          <a:effectLst/>
                          <a:latin typeface="+mj-lt"/>
                        </a:rPr>
                        <a:t>0</a:t>
                      </a:r>
                      <a:endParaRPr lang="sk-SK" sz="1600" b="0" i="0" u="none" strike="noStrike">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i="0" u="none" strike="noStrike" dirty="0">
                          <a:solidFill>
                            <a:schemeClr val="bg1"/>
                          </a:solidFill>
                          <a:effectLst/>
                          <a:latin typeface="+mj-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i="1" u="none" strike="noStrike" dirty="0">
                          <a:solidFill>
                            <a:srgbClr val="FFFF00"/>
                          </a:solidFill>
                          <a:effectLst/>
                          <a:latin typeface="Calibri" panose="020F050202020403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5637208"/>
                  </a:ext>
                </a:extLst>
              </a:tr>
              <a:tr h="317715">
                <a:tc>
                  <a:txBody>
                    <a:bodyPr/>
                    <a:lstStyle/>
                    <a:p>
                      <a:pPr algn="ctr" fontAlgn="ctr"/>
                      <a:r>
                        <a:rPr lang="sk-SK" sz="1600" b="1" i="0" u="none" strike="noStrike" dirty="0">
                          <a:solidFill>
                            <a:schemeClr val="bg1"/>
                          </a:solidFill>
                          <a:effectLst/>
                          <a:latin typeface="+mj-lt"/>
                        </a:rPr>
                        <a:t>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600" b="1" u="none" strike="noStrike" dirty="0">
                          <a:effectLst/>
                        </a:rPr>
                        <a:t>OFZ</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a:solidFill>
                            <a:schemeClr val="bg1"/>
                          </a:solidFill>
                          <a:effectLst/>
                          <a:latin typeface="+mj-lt"/>
                        </a:rPr>
                        <a:t>2</a:t>
                      </a:r>
                      <a:endParaRPr lang="sk-SK" sz="1600" b="0" i="0" u="none" strike="noStrike">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u="none" strike="noStrike" dirty="0">
                          <a:solidFill>
                            <a:srgbClr val="FFFF00"/>
                          </a:solidFill>
                          <a:effectLst/>
                        </a:rPr>
                        <a:t>7</a:t>
                      </a:r>
                      <a:endParaRPr lang="sk-SK" sz="1600" b="1" i="1" u="none" strike="noStrike" dirty="0">
                        <a:solidFill>
                          <a:srgbClr val="FFFF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6065772"/>
                  </a:ext>
                </a:extLst>
              </a:tr>
              <a:tr h="317715">
                <a:tc>
                  <a:txBody>
                    <a:bodyPr/>
                    <a:lstStyle/>
                    <a:p>
                      <a:pPr algn="ctr" fontAlgn="ctr"/>
                      <a:r>
                        <a:rPr lang="sk-SK" sz="1600" b="1" i="0" u="none" strike="noStrike" dirty="0">
                          <a:solidFill>
                            <a:schemeClr val="bg1"/>
                          </a:solidFill>
                          <a:effectLst/>
                          <a:latin typeface="+mj-lt"/>
                        </a:rPr>
                        <a:t>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600" b="1" u="none" strike="noStrike" dirty="0">
                          <a:effectLst/>
                        </a:rPr>
                        <a:t>YANFENG</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a:solidFill>
                            <a:schemeClr val="bg1"/>
                          </a:solidFill>
                          <a:effectLst/>
                          <a:latin typeface="+mj-lt"/>
                        </a:rPr>
                        <a:t>0</a:t>
                      </a:r>
                      <a:endParaRPr lang="sk-SK" sz="1600" b="0" i="0" u="none" strike="noStrike">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a:solidFill>
                            <a:schemeClr val="bg1"/>
                          </a:solidFill>
                          <a:effectLst/>
                          <a:latin typeface="+mj-lt"/>
                        </a:rPr>
                        <a:t>0</a:t>
                      </a:r>
                      <a:endParaRPr lang="sk-SK" sz="1600" b="0" i="0" u="none" strike="noStrike">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a:solidFill>
                            <a:schemeClr val="bg1"/>
                          </a:solidFill>
                          <a:effectLst/>
                          <a:latin typeface="+mj-lt"/>
                        </a:rPr>
                        <a:t>0</a:t>
                      </a:r>
                      <a:endParaRPr lang="sk-SK" sz="1600" b="0" i="0" u="none" strike="noStrike">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0</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u="none" strike="noStrike" dirty="0">
                          <a:solidFill>
                            <a:srgbClr val="FFFF00"/>
                          </a:solidFill>
                          <a:effectLst/>
                        </a:rPr>
                        <a:t>0</a:t>
                      </a:r>
                      <a:endParaRPr lang="sk-SK" sz="1600" b="1" i="1" u="none" strike="noStrike" dirty="0">
                        <a:solidFill>
                          <a:srgbClr val="FFFF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0357405"/>
                  </a:ext>
                </a:extLst>
              </a:tr>
              <a:tr h="328306">
                <a:tc>
                  <a:txBody>
                    <a:bodyPr/>
                    <a:lstStyle/>
                    <a:p>
                      <a:pPr algn="ctr" fontAlgn="ctr"/>
                      <a:r>
                        <a:rPr lang="sk-SK" sz="1600" b="1" i="0" u="none" strike="noStrike" dirty="0">
                          <a:solidFill>
                            <a:schemeClr val="bg1"/>
                          </a:solidFill>
                          <a:effectLst/>
                          <a:latin typeface="+mj-lt"/>
                        </a:rPr>
                        <a:t>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sk-SK" sz="1600" b="1" u="none" strike="noStrike" dirty="0">
                          <a:effectLst/>
                        </a:rPr>
                        <a:t>ARRIVA</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0" i="0" u="none" strike="noStrike" dirty="0">
                          <a:solidFill>
                            <a:schemeClr val="bg1"/>
                          </a:solidFill>
                          <a:effectLst/>
                          <a:latin typeface="+mj-lt"/>
                        </a:rPr>
                        <a:t>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u="none" strike="noStrike" dirty="0">
                          <a:solidFill>
                            <a:schemeClr val="bg1"/>
                          </a:solidFill>
                          <a:effectLst/>
                          <a:latin typeface="+mj-lt"/>
                        </a:rPr>
                        <a:t>------------ </a:t>
                      </a:r>
                      <a:endParaRPr lang="sk-SK" sz="1600" b="0" i="0"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i="1" u="none" strike="noStrike" dirty="0">
                          <a:solidFill>
                            <a:srgbClr val="FFFF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9723651"/>
                  </a:ext>
                </a:extLst>
              </a:tr>
              <a:tr h="328306">
                <a:tc gridSpan="2">
                  <a:txBody>
                    <a:bodyPr/>
                    <a:lstStyle/>
                    <a:p>
                      <a:pPr algn="r" fontAlgn="ctr"/>
                      <a:r>
                        <a:rPr lang="sk-SK" sz="1600" b="1" u="none" strike="noStrike" dirty="0">
                          <a:effectLst/>
                        </a:rPr>
                        <a:t>SPOLU</a:t>
                      </a:r>
                      <a:endParaRPr lang="sk-SK" sz="1600" b="1" i="0" u="none" strike="noStrike" dirty="0">
                        <a:solidFill>
                          <a:srgbClr val="00008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ctr"/>
                      <a:endParaRPr lang="sk-SK" sz="1400" b="1" i="0" u="none" strike="noStrike" dirty="0">
                        <a:solidFill>
                          <a:srgbClr val="000080"/>
                        </a:solidFill>
                        <a:effectLst/>
                        <a:latin typeface="Calibri" panose="020F0502020204030204" pitchFamily="34" charset="0"/>
                      </a:endParaRPr>
                    </a:p>
                  </a:txBody>
                  <a:tcPr marL="7620" marR="7620" marT="7620" marB="0" anchor="ctr"/>
                </a:tc>
                <a:tc>
                  <a:txBody>
                    <a:bodyPr/>
                    <a:lstStyle/>
                    <a:p>
                      <a:pPr algn="ctr" fontAlgn="ctr"/>
                      <a:r>
                        <a:rPr lang="sk-SK" sz="1600" b="1" u="none" strike="noStrike" dirty="0">
                          <a:solidFill>
                            <a:schemeClr val="bg1"/>
                          </a:solidFill>
                          <a:effectLst/>
                          <a:latin typeface="+mj-lt"/>
                        </a:rPr>
                        <a:t>18</a:t>
                      </a:r>
                      <a:endParaRPr lang="sk-SK" sz="1600" b="1" i="1"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u="none" strike="noStrike" dirty="0">
                          <a:solidFill>
                            <a:schemeClr val="bg1"/>
                          </a:solidFill>
                          <a:effectLst/>
                          <a:latin typeface="+mj-lt"/>
                        </a:rPr>
                        <a:t>22</a:t>
                      </a:r>
                      <a:endParaRPr lang="sk-SK" sz="1600" b="1" i="1"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u="none" strike="noStrike" dirty="0">
                          <a:solidFill>
                            <a:schemeClr val="bg1"/>
                          </a:solidFill>
                          <a:effectLst/>
                          <a:latin typeface="+mj-lt"/>
                        </a:rPr>
                        <a:t>28</a:t>
                      </a:r>
                      <a:endParaRPr lang="sk-SK" sz="1600" b="1" i="1" u="none" strike="noStrike" dirty="0">
                        <a:solidFill>
                          <a:schemeClr val="bg1"/>
                        </a:solidFill>
                        <a:effectLst/>
                        <a:latin typeface="+mj-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i="1" u="none" strike="noStrike" dirty="0">
                          <a:solidFill>
                            <a:schemeClr val="bg1"/>
                          </a:solidFill>
                          <a:effectLst/>
                          <a:latin typeface="+mj-lt"/>
                        </a:rPr>
                        <a:t>18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sk-SK" sz="1600" b="1" i="1" u="none" strike="noStrike" dirty="0">
                          <a:solidFill>
                            <a:srgbClr val="FFFF00"/>
                          </a:solidFill>
                          <a:effectLst/>
                          <a:latin typeface="Calibri" panose="020F0502020204030204" pitchFamily="34" charset="0"/>
                        </a:rPr>
                        <a:t>86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27814659"/>
                  </a:ext>
                </a:extLst>
              </a:tr>
            </a:tbl>
          </a:graphicData>
        </a:graphic>
      </p:graphicFrame>
    </p:spTree>
    <p:extLst>
      <p:ext uri="{BB962C8B-B14F-4D97-AF65-F5344CB8AC3E}">
        <p14:creationId xmlns:p14="http://schemas.microsoft.com/office/powerpoint/2010/main" val="219241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69522" y="494033"/>
            <a:ext cx="7920880" cy="387798"/>
          </a:xfrm>
          <a:prstGeom prst="rect">
            <a:avLst/>
          </a:prstGeom>
        </p:spPr>
        <p:txBody>
          <a:bodyPr wrap="square">
            <a:spAutoFit/>
          </a:bodyPr>
          <a:lstStyle/>
          <a:p>
            <a:pPr algn="ctr">
              <a:lnSpc>
                <a:spcPct val="80000"/>
              </a:lnSpc>
              <a:buFont typeface="Wingdings 3" pitchFamily="18" charset="2"/>
              <a:buNone/>
            </a:pPr>
            <a:r>
              <a:rPr lang="sk-SK" altLang="sk-SK" sz="2400" b="1" dirty="0">
                <a:solidFill>
                  <a:schemeClr val="accent5">
                    <a:lumMod val="75000"/>
                  </a:schemeClr>
                </a:solidFill>
                <a:latin typeface="Arial" panose="020B0604020202020204" pitchFamily="34" charset="0"/>
                <a:cs typeface="Arial" panose="020B0604020202020204" pitchFamily="34" charset="0"/>
              </a:rPr>
              <a:t>SPOLUPRÁCA S FIRMAMI V </a:t>
            </a:r>
            <a:r>
              <a:rPr lang="sk-SK" altLang="sk-SK" sz="2400" b="1" dirty="0">
                <a:solidFill>
                  <a:schemeClr val="accent6">
                    <a:lumMod val="75000"/>
                  </a:schemeClr>
                </a:solidFill>
                <a:latin typeface="Arial" panose="020B0604020202020204" pitchFamily="34" charset="0"/>
                <a:cs typeface="Arial" panose="020B0604020202020204" pitchFamily="34" charset="0"/>
              </a:rPr>
              <a:t>SŠV</a:t>
            </a:r>
          </a:p>
        </p:txBody>
      </p:sp>
      <p:graphicFrame>
        <p:nvGraphicFramePr>
          <p:cNvPr id="4" name="Graf 3">
            <a:extLst>
              <a:ext uri="{FF2B5EF4-FFF2-40B4-BE49-F238E27FC236}">
                <a16:creationId xmlns:a16="http://schemas.microsoft.com/office/drawing/2014/main" id="{7DB78719-8CF6-4710-8D77-9D3EAD6F1402}"/>
              </a:ext>
            </a:extLst>
          </p:cNvPr>
          <p:cNvGraphicFramePr/>
          <p:nvPr>
            <p:extLst>
              <p:ext uri="{D42A27DB-BD31-4B8C-83A1-F6EECF244321}">
                <p14:modId xmlns:p14="http://schemas.microsoft.com/office/powerpoint/2010/main" val="3884082312"/>
              </p:ext>
            </p:extLst>
          </p:nvPr>
        </p:nvGraphicFramePr>
        <p:xfrm>
          <a:off x="271236" y="1782726"/>
          <a:ext cx="7056784" cy="4601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5059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3528" y="908720"/>
            <a:ext cx="7704856" cy="5733256"/>
          </a:xfrm>
        </p:spPr>
        <p:txBody>
          <a:bodyPr>
            <a:normAutofit fontScale="92500" lnSpcReduction="20000"/>
          </a:bodyPr>
          <a:lstStyle/>
          <a:p>
            <a:pPr algn="just"/>
            <a:r>
              <a:rPr lang="sk-SK" sz="2800" dirty="0">
                <a:latin typeface="Arial" panose="020B0604020202020204" pitchFamily="34" charset="0"/>
                <a:cs typeface="Arial" panose="020B0604020202020204" pitchFamily="34" charset="0"/>
              </a:rPr>
              <a:t>Škola v zmysle platných zákonov </a:t>
            </a:r>
            <a:r>
              <a:rPr lang="sk-SK" sz="2800" b="1" u="sng" dirty="0">
                <a:latin typeface="Arial" panose="020B0604020202020204" pitchFamily="34" charset="0"/>
                <a:cs typeface="Arial" panose="020B0604020202020204" pitchFamily="34" charset="0"/>
              </a:rPr>
              <a:t>nemôže</a:t>
            </a:r>
            <a:r>
              <a:rPr lang="sk-SK" sz="2800" dirty="0">
                <a:latin typeface="Arial" panose="020B0604020202020204" pitchFamily="34" charset="0"/>
                <a:cs typeface="Arial" panose="020B0604020202020204" pitchFamily="34" charset="0"/>
              </a:rPr>
              <a:t> uhrádzať  nákup pracovného oblečenia pre žiakov.   Škola preto pre jednotnosť ustrojenia žiakov zabezpečila  pracovné oblečenie len pre žiakov 1. ročníka, ktoré si však žiaci musia zaplatiť z vlastných zdrojov v cene </a:t>
            </a:r>
            <a:r>
              <a:rPr lang="sk-SK" sz="2800" b="1" dirty="0">
                <a:latin typeface="Arial" panose="020B0604020202020204" pitchFamily="34" charset="0"/>
                <a:cs typeface="Arial" panose="020B0604020202020204" pitchFamily="34" charset="0"/>
              </a:rPr>
              <a:t>26</a:t>
            </a:r>
            <a:r>
              <a:rPr lang="sk-SK" sz="2800" dirty="0">
                <a:latin typeface="Arial" panose="020B0604020202020204" pitchFamily="34" charset="0"/>
                <a:cs typeface="Arial" panose="020B0604020202020204" pitchFamily="34" charset="0"/>
              </a:rPr>
              <a:t>.- € s DPH</a:t>
            </a:r>
            <a:r>
              <a:rPr lang="sk-SK" sz="2800" dirty="0">
                <a:solidFill>
                  <a:srgbClr val="1D1498"/>
                </a:solidFill>
                <a:latin typeface="Arial" panose="020B0604020202020204" pitchFamily="34" charset="0"/>
                <a:cs typeface="Arial" panose="020B0604020202020204" pitchFamily="34" charset="0"/>
              </a:rPr>
              <a:t>, </a:t>
            </a:r>
            <a:r>
              <a:rPr lang="sk-SK" sz="2800" dirty="0">
                <a:solidFill>
                  <a:schemeClr val="accent1"/>
                </a:solidFill>
                <a:latin typeface="Arial" panose="020B0604020202020204" pitchFamily="34" charset="0"/>
                <a:cs typeface="Arial" panose="020B0604020202020204" pitchFamily="34" charset="0"/>
              </a:rPr>
              <a:t>pracovnú obuv si musia žiaci zabezpečiť sami. </a:t>
            </a:r>
          </a:p>
          <a:p>
            <a:pPr marL="0" indent="0" algn="just">
              <a:buNone/>
            </a:pPr>
            <a:endParaRPr lang="sk-SK" sz="2800" dirty="0">
              <a:latin typeface="Arial" panose="020B0604020202020204" pitchFamily="34" charset="0"/>
              <a:cs typeface="Arial" panose="020B0604020202020204" pitchFamily="34" charset="0"/>
            </a:endParaRPr>
          </a:p>
          <a:p>
            <a:pPr algn="just"/>
            <a:r>
              <a:rPr lang="sk-SK" sz="2800" dirty="0">
                <a:latin typeface="Arial" panose="020B0604020202020204" pitchFamily="34" charset="0"/>
                <a:cs typeface="Arial" panose="020B0604020202020204" pitchFamily="34" charset="0"/>
              </a:rPr>
              <a:t>Žiaci 1. ročníkov, ktorí majú uzavretú učebnú zmluvu s firmami v rámci duálneho vzdelávania</a:t>
            </a:r>
            <a:r>
              <a:rPr lang="sk-SK" sz="2800" dirty="0">
                <a:solidFill>
                  <a:schemeClr val="accent2"/>
                </a:solidFill>
                <a:latin typeface="Arial" panose="020B0604020202020204" pitchFamily="34" charset="0"/>
                <a:cs typeface="Arial" panose="020B0604020202020204" pitchFamily="34" charset="0"/>
              </a:rPr>
              <a:t>, majú  pracovné oblečenie </a:t>
            </a:r>
            <a:r>
              <a:rPr lang="sk-SK" sz="2800" b="1" u="sng" dirty="0">
                <a:solidFill>
                  <a:schemeClr val="accent2"/>
                </a:solidFill>
                <a:latin typeface="Arial" panose="020B0604020202020204" pitchFamily="34" charset="0"/>
                <a:cs typeface="Arial" panose="020B0604020202020204" pitchFamily="34" charset="0"/>
              </a:rPr>
              <a:t>zabezpečené</a:t>
            </a:r>
            <a:r>
              <a:rPr lang="sk-SK" sz="2800" dirty="0">
                <a:solidFill>
                  <a:schemeClr val="accent2"/>
                </a:solidFill>
                <a:latin typeface="Arial" panose="020B0604020202020204" pitchFamily="34" charset="0"/>
                <a:cs typeface="Arial" panose="020B0604020202020204" pitchFamily="34" charset="0"/>
              </a:rPr>
              <a:t> firmami zdarma, plus  ďalšie bonusy  v súlade  s učebnou zmluvou    (príspevok na stravu, štipendium,  ŠI a pod).</a:t>
            </a:r>
            <a:r>
              <a:rPr lang="sk-SK" sz="2800" b="1" dirty="0">
                <a:solidFill>
                  <a:schemeClr val="accent2"/>
                </a:solidFill>
                <a:latin typeface="Arial" panose="020B0604020202020204" pitchFamily="34" charset="0"/>
                <a:cs typeface="Arial" panose="020B0604020202020204" pitchFamily="34" charset="0"/>
              </a:rPr>
              <a:t> </a:t>
            </a:r>
            <a:endParaRPr lang="sk-SK" sz="2800" dirty="0">
              <a:solidFill>
                <a:schemeClr val="accent2"/>
              </a:solidFill>
              <a:latin typeface="Arial" panose="020B0604020202020204" pitchFamily="34" charset="0"/>
              <a:cs typeface="Arial" panose="020B0604020202020204" pitchFamily="34" charset="0"/>
            </a:endParaRPr>
          </a:p>
          <a:p>
            <a:endParaRPr lang="sk-SK" sz="2800" dirty="0"/>
          </a:p>
          <a:p>
            <a:endParaRPr lang="sk-SK" sz="2800" dirty="0"/>
          </a:p>
          <a:p>
            <a:pPr marL="0" indent="0" algn="r">
              <a:buNone/>
            </a:pPr>
            <a:r>
              <a:rPr lang="sk-SK" sz="1900" dirty="0"/>
              <a:t>ZR pre PV:  Mgr. Jozef Hladek</a:t>
            </a:r>
          </a:p>
        </p:txBody>
      </p:sp>
      <p:sp>
        <p:nvSpPr>
          <p:cNvPr id="6" name="Obdélník 4">
            <a:extLst>
              <a:ext uri="{FF2B5EF4-FFF2-40B4-BE49-F238E27FC236}">
                <a16:creationId xmlns:a16="http://schemas.microsoft.com/office/drawing/2014/main" id="{36DCCC47-FF62-4002-B40C-2EDCC6D6F827}"/>
              </a:ext>
            </a:extLst>
          </p:cNvPr>
          <p:cNvSpPr/>
          <p:nvPr/>
        </p:nvSpPr>
        <p:spPr>
          <a:xfrm>
            <a:off x="33250" y="306342"/>
            <a:ext cx="8136903" cy="387798"/>
          </a:xfrm>
          <a:prstGeom prst="rect">
            <a:avLst/>
          </a:prstGeom>
        </p:spPr>
        <p:txBody>
          <a:bodyPr wrap="square">
            <a:spAutoFit/>
          </a:bodyPr>
          <a:lstStyle/>
          <a:p>
            <a:pPr algn="ctr">
              <a:lnSpc>
                <a:spcPct val="80000"/>
              </a:lnSpc>
              <a:buFont typeface="Wingdings 3" pitchFamily="18" charset="2"/>
              <a:buNone/>
            </a:pPr>
            <a:r>
              <a:rPr lang="sk-SK" altLang="sk-SK" sz="2400" b="1" dirty="0">
                <a:solidFill>
                  <a:schemeClr val="accent6">
                    <a:lumMod val="75000"/>
                  </a:schemeClr>
                </a:solidFill>
                <a:latin typeface="Arial" panose="020B0604020202020204" pitchFamily="34" charset="0"/>
                <a:cs typeface="Arial" panose="020B0604020202020204" pitchFamily="34" charset="0"/>
              </a:rPr>
              <a:t>PRACOVNÉ OBLEČENIE A OBUV</a:t>
            </a:r>
          </a:p>
        </p:txBody>
      </p:sp>
    </p:spTree>
    <p:extLst>
      <p:ext uri="{BB962C8B-B14F-4D97-AF65-F5344CB8AC3E}">
        <p14:creationId xmlns:p14="http://schemas.microsoft.com/office/powerpoint/2010/main" val="3847940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8DC084D-A20D-4264-B053-3D7A0675838D}"/>
              </a:ext>
            </a:extLst>
          </p:cNvPr>
          <p:cNvPicPr>
            <a:picLocks noChangeAspect="1"/>
          </p:cNvPicPr>
          <p:nvPr/>
        </p:nvPicPr>
        <p:blipFill>
          <a:blip r:embed="rId2"/>
          <a:stretch>
            <a:fillRect/>
          </a:stretch>
        </p:blipFill>
        <p:spPr>
          <a:xfrm>
            <a:off x="242887" y="157162"/>
            <a:ext cx="8658225" cy="6543675"/>
          </a:xfrm>
          <a:prstGeom prst="rect">
            <a:avLst/>
          </a:prstGeom>
        </p:spPr>
      </p:pic>
    </p:spTree>
    <p:extLst>
      <p:ext uri="{BB962C8B-B14F-4D97-AF65-F5344CB8AC3E}">
        <p14:creationId xmlns:p14="http://schemas.microsoft.com/office/powerpoint/2010/main" val="454363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2E3DFA78-C91B-43B6-8454-EB358969185A}"/>
              </a:ext>
            </a:extLst>
          </p:cNvPr>
          <p:cNvSpPr txBox="1"/>
          <p:nvPr/>
        </p:nvSpPr>
        <p:spPr>
          <a:xfrm>
            <a:off x="467544" y="260648"/>
            <a:ext cx="7560840" cy="646331"/>
          </a:xfrm>
          <a:prstGeom prst="rect">
            <a:avLst/>
          </a:prstGeom>
          <a:noFill/>
        </p:spPr>
        <p:txBody>
          <a:bodyPr wrap="square" rtlCol="0">
            <a:spAutoFit/>
          </a:bodyPr>
          <a:lstStyle/>
          <a:p>
            <a:r>
              <a:rPr lang="sk-SK" b="1" dirty="0"/>
              <a:t>INTERIER</a:t>
            </a:r>
            <a:r>
              <a:rPr lang="sk-SK" dirty="0"/>
              <a:t> – dielňa strojového obrábania </a:t>
            </a:r>
            <a:r>
              <a:rPr lang="sk-SK" b="1" dirty="0">
                <a:solidFill>
                  <a:srgbClr val="C00000"/>
                </a:solidFill>
              </a:rPr>
              <a:t>CNC stroje</a:t>
            </a:r>
          </a:p>
          <a:p>
            <a:endParaRPr lang="sk-SK" dirty="0"/>
          </a:p>
        </p:txBody>
      </p:sp>
      <p:pic>
        <p:nvPicPr>
          <p:cNvPr id="5" name="Obrázok 4">
            <a:extLst>
              <a:ext uri="{FF2B5EF4-FFF2-40B4-BE49-F238E27FC236}">
                <a16:creationId xmlns:a16="http://schemas.microsoft.com/office/drawing/2014/main" id="{2B79CEAE-6CD3-495B-924D-DA52B6892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92696"/>
            <a:ext cx="6125714" cy="3445715"/>
          </a:xfrm>
          <a:prstGeom prst="rect">
            <a:avLst/>
          </a:prstGeom>
        </p:spPr>
      </p:pic>
      <p:pic>
        <p:nvPicPr>
          <p:cNvPr id="7" name="Obrázok 6">
            <a:extLst>
              <a:ext uri="{FF2B5EF4-FFF2-40B4-BE49-F238E27FC236}">
                <a16:creationId xmlns:a16="http://schemas.microsoft.com/office/drawing/2014/main" id="{A07E4AC0-6252-41A0-BA8F-252DC8F2F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3573016"/>
            <a:ext cx="5650693" cy="3178515"/>
          </a:xfrm>
          <a:prstGeom prst="rect">
            <a:avLst/>
          </a:prstGeom>
        </p:spPr>
      </p:pic>
    </p:spTree>
    <p:extLst>
      <p:ext uri="{BB962C8B-B14F-4D97-AF65-F5344CB8AC3E}">
        <p14:creationId xmlns:p14="http://schemas.microsoft.com/office/powerpoint/2010/main" val="588146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2E3DFA78-C91B-43B6-8454-EB358969185A}"/>
              </a:ext>
            </a:extLst>
          </p:cNvPr>
          <p:cNvSpPr txBox="1"/>
          <p:nvPr/>
        </p:nvSpPr>
        <p:spPr>
          <a:xfrm>
            <a:off x="-22195" y="188640"/>
            <a:ext cx="9143999" cy="923330"/>
          </a:xfrm>
          <a:prstGeom prst="rect">
            <a:avLst/>
          </a:prstGeom>
          <a:noFill/>
        </p:spPr>
        <p:txBody>
          <a:bodyPr wrap="square" rtlCol="0">
            <a:spAutoFit/>
          </a:bodyPr>
          <a:lstStyle/>
          <a:p>
            <a:r>
              <a:rPr lang="sk-SK" b="1" dirty="0"/>
              <a:t>INTERIER:</a:t>
            </a:r>
            <a:r>
              <a:rPr lang="sk-SK" dirty="0"/>
              <a:t> dielňa strojového obrábania – </a:t>
            </a:r>
            <a:r>
              <a:rPr lang="sk-SK" dirty="0">
                <a:solidFill>
                  <a:srgbClr val="C00000"/>
                </a:solidFill>
              </a:rPr>
              <a:t>konvenčné stroje s digitálnym      </a:t>
            </a:r>
          </a:p>
          <a:p>
            <a:r>
              <a:rPr lang="sk-SK" dirty="0">
                <a:solidFill>
                  <a:srgbClr val="C00000"/>
                </a:solidFill>
              </a:rPr>
              <a:t>                                                              odmeriavaním</a:t>
            </a:r>
          </a:p>
          <a:p>
            <a:endParaRPr lang="sk-SK" dirty="0"/>
          </a:p>
        </p:txBody>
      </p:sp>
      <p:pic>
        <p:nvPicPr>
          <p:cNvPr id="5" name="Obrázok 4">
            <a:extLst>
              <a:ext uri="{FF2B5EF4-FFF2-40B4-BE49-F238E27FC236}">
                <a16:creationId xmlns:a16="http://schemas.microsoft.com/office/drawing/2014/main" id="{6BA71083-3970-43E9-A2D4-27411A047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92" y="885874"/>
            <a:ext cx="5591908" cy="3145448"/>
          </a:xfrm>
          <a:prstGeom prst="rect">
            <a:avLst/>
          </a:prstGeom>
        </p:spPr>
      </p:pic>
      <p:pic>
        <p:nvPicPr>
          <p:cNvPr id="7" name="Obrázok 6">
            <a:extLst>
              <a:ext uri="{FF2B5EF4-FFF2-40B4-BE49-F238E27FC236}">
                <a16:creationId xmlns:a16="http://schemas.microsoft.com/office/drawing/2014/main" id="{3118A733-E5CD-4487-8B10-D0B894B9A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15804">
            <a:off x="3150821" y="2938690"/>
            <a:ext cx="5708758" cy="3211176"/>
          </a:xfrm>
          <a:prstGeom prst="rect">
            <a:avLst/>
          </a:prstGeom>
        </p:spPr>
      </p:pic>
    </p:spTree>
    <p:extLst>
      <p:ext uri="{BB962C8B-B14F-4D97-AF65-F5344CB8AC3E}">
        <p14:creationId xmlns:p14="http://schemas.microsoft.com/office/powerpoint/2010/main" val="1419562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2E3DFA78-C91B-43B6-8454-EB358969185A}"/>
              </a:ext>
            </a:extLst>
          </p:cNvPr>
          <p:cNvSpPr txBox="1"/>
          <p:nvPr/>
        </p:nvSpPr>
        <p:spPr>
          <a:xfrm>
            <a:off x="179512" y="157502"/>
            <a:ext cx="7776865" cy="369332"/>
          </a:xfrm>
          <a:prstGeom prst="rect">
            <a:avLst/>
          </a:prstGeom>
          <a:noFill/>
        </p:spPr>
        <p:txBody>
          <a:bodyPr wrap="square" rtlCol="0">
            <a:spAutoFit/>
          </a:bodyPr>
          <a:lstStyle/>
          <a:p>
            <a:r>
              <a:rPr lang="sk-SK" b="1" dirty="0"/>
              <a:t>INTERIER: odborná učebňa pre programovanie strojov a zariadení</a:t>
            </a:r>
            <a:endParaRPr lang="sk-SK" dirty="0"/>
          </a:p>
        </p:txBody>
      </p:sp>
      <p:pic>
        <p:nvPicPr>
          <p:cNvPr id="5" name="Obrázok 4">
            <a:extLst>
              <a:ext uri="{FF2B5EF4-FFF2-40B4-BE49-F238E27FC236}">
                <a16:creationId xmlns:a16="http://schemas.microsoft.com/office/drawing/2014/main" id="{EB194308-7417-4FE7-AB81-64DE46EEA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6460"/>
            <a:ext cx="9144000" cy="5143500"/>
          </a:xfrm>
          <a:prstGeom prst="rect">
            <a:avLst/>
          </a:prstGeom>
        </p:spPr>
      </p:pic>
      <p:pic>
        <p:nvPicPr>
          <p:cNvPr id="7" name="Obrázok 6">
            <a:extLst>
              <a:ext uri="{FF2B5EF4-FFF2-40B4-BE49-F238E27FC236}">
                <a16:creationId xmlns:a16="http://schemas.microsoft.com/office/drawing/2014/main" id="{12B37F36-2BCD-4E61-BE98-DFF7902DB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749790"/>
            <a:ext cx="4352951" cy="2919570"/>
          </a:xfrm>
          <a:prstGeom prst="rect">
            <a:avLst/>
          </a:prstGeom>
        </p:spPr>
      </p:pic>
      <p:pic>
        <p:nvPicPr>
          <p:cNvPr id="6" name="Obrázok 5">
            <a:extLst>
              <a:ext uri="{FF2B5EF4-FFF2-40B4-BE49-F238E27FC236}">
                <a16:creationId xmlns:a16="http://schemas.microsoft.com/office/drawing/2014/main" id="{FA590A1C-D82C-455C-8C1B-8F494A224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09811"/>
            <a:ext cx="4860033" cy="3284006"/>
          </a:xfrm>
          <a:prstGeom prst="rect">
            <a:avLst/>
          </a:prstGeom>
        </p:spPr>
      </p:pic>
    </p:spTree>
    <p:extLst>
      <p:ext uri="{BB962C8B-B14F-4D97-AF65-F5344CB8AC3E}">
        <p14:creationId xmlns:p14="http://schemas.microsoft.com/office/powerpoint/2010/main" val="3764523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8C4B6D5A-3AA7-4869-B909-7EDFBA5F2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45900"/>
            <a:ext cx="8640960" cy="6021288"/>
          </a:xfrm>
          <a:prstGeom prst="rect">
            <a:avLst/>
          </a:prstGeom>
        </p:spPr>
      </p:pic>
      <p:sp>
        <p:nvSpPr>
          <p:cNvPr id="6" name="BlokTextu 5">
            <a:extLst>
              <a:ext uri="{FF2B5EF4-FFF2-40B4-BE49-F238E27FC236}">
                <a16:creationId xmlns:a16="http://schemas.microsoft.com/office/drawing/2014/main" id="{676F41B9-6D2D-4BC9-A17C-975443E9C76C}"/>
              </a:ext>
            </a:extLst>
          </p:cNvPr>
          <p:cNvSpPr txBox="1"/>
          <p:nvPr/>
        </p:nvSpPr>
        <p:spPr>
          <a:xfrm>
            <a:off x="284731" y="190812"/>
            <a:ext cx="4752528" cy="369332"/>
          </a:xfrm>
          <a:prstGeom prst="rect">
            <a:avLst/>
          </a:prstGeom>
          <a:noFill/>
        </p:spPr>
        <p:txBody>
          <a:bodyPr wrap="square" rtlCol="0">
            <a:spAutoFit/>
          </a:bodyPr>
          <a:lstStyle/>
          <a:p>
            <a:r>
              <a:rPr lang="sk-SK" b="1" dirty="0"/>
              <a:t>INTERIER:</a:t>
            </a:r>
            <a:r>
              <a:rPr lang="sk-SK" dirty="0"/>
              <a:t> </a:t>
            </a:r>
            <a:r>
              <a:rPr lang="sk-SK" b="1" dirty="0"/>
              <a:t>odborná učebňa mechatroniky</a:t>
            </a:r>
          </a:p>
        </p:txBody>
      </p:sp>
      <p:pic>
        <p:nvPicPr>
          <p:cNvPr id="4" name="Obrázok 3">
            <a:extLst>
              <a:ext uri="{FF2B5EF4-FFF2-40B4-BE49-F238E27FC236}">
                <a16:creationId xmlns:a16="http://schemas.microsoft.com/office/drawing/2014/main" id="{25CB8E61-6587-4330-8260-B27C5BE04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72" y="1029889"/>
            <a:ext cx="8676456" cy="5143500"/>
          </a:xfrm>
          <a:prstGeom prst="rect">
            <a:avLst/>
          </a:prstGeom>
        </p:spPr>
      </p:pic>
    </p:spTree>
    <p:extLst>
      <p:ext uri="{BB962C8B-B14F-4D97-AF65-F5344CB8AC3E}">
        <p14:creationId xmlns:p14="http://schemas.microsoft.com/office/powerpoint/2010/main" val="3644617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0BF6BE42-FA46-4958-896A-50DBB28EAC93}"/>
              </a:ext>
            </a:extLst>
          </p:cNvPr>
          <p:cNvPicPr>
            <a:picLocks noChangeAspect="1"/>
          </p:cNvPicPr>
          <p:nvPr/>
        </p:nvPicPr>
        <p:blipFill>
          <a:blip r:embed="rId2"/>
          <a:stretch>
            <a:fillRect/>
          </a:stretch>
        </p:blipFill>
        <p:spPr>
          <a:xfrm>
            <a:off x="147637" y="123825"/>
            <a:ext cx="8848725" cy="6610350"/>
          </a:xfrm>
          <a:prstGeom prst="rect">
            <a:avLst/>
          </a:prstGeom>
        </p:spPr>
      </p:pic>
    </p:spTree>
    <p:extLst>
      <p:ext uri="{BB962C8B-B14F-4D97-AF65-F5344CB8AC3E}">
        <p14:creationId xmlns:p14="http://schemas.microsoft.com/office/powerpoint/2010/main" val="3871680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5485224"/>
          </a:xfrm>
        </p:spPr>
        <p:txBody>
          <a:bodyPr>
            <a:normAutofit/>
          </a:bodyPr>
          <a:lstStyle/>
          <a:p>
            <a:r>
              <a:rPr lang="sk-SK" dirty="0"/>
              <a:t>Aktuálne informácie ohľadom aktivít školy          v školskom roku </a:t>
            </a:r>
            <a:r>
              <a:rPr lang="sk-SK" dirty="0" smtClean="0"/>
              <a:t>2023/24</a:t>
            </a:r>
            <a:endParaRPr lang="sk-SK" dirty="0">
              <a:solidFill>
                <a:srgbClr val="FF0000"/>
              </a:solidFill>
            </a:endParaRPr>
          </a:p>
        </p:txBody>
      </p:sp>
    </p:spTree>
    <p:extLst>
      <p:ext uri="{BB962C8B-B14F-4D97-AF65-F5344CB8AC3E}">
        <p14:creationId xmlns:p14="http://schemas.microsoft.com/office/powerpoint/2010/main" val="341000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332656"/>
            <a:ext cx="8154104" cy="1293028"/>
          </a:xfrm>
        </p:spPr>
        <p:txBody>
          <a:bodyPr>
            <a:normAutofit fontScale="90000"/>
          </a:bodyPr>
          <a:lstStyle/>
          <a:p>
            <a:r>
              <a:rPr lang="sk-SK" dirty="0"/>
              <a:t>Kontrolná a revízna komisia pri ZRPŠ SOŠP Dolný Kubín</a:t>
            </a:r>
          </a:p>
        </p:txBody>
      </p:sp>
      <p:sp>
        <p:nvSpPr>
          <p:cNvPr id="2" name="BlokTextu 1"/>
          <p:cNvSpPr txBox="1"/>
          <p:nvPr/>
        </p:nvSpPr>
        <p:spPr>
          <a:xfrm>
            <a:off x="395536" y="5301208"/>
            <a:ext cx="7992888" cy="646331"/>
          </a:xfrm>
          <a:prstGeom prst="rect">
            <a:avLst/>
          </a:prstGeom>
          <a:noFill/>
        </p:spPr>
        <p:txBody>
          <a:bodyPr wrap="square" rtlCol="0">
            <a:spAutoFit/>
          </a:bodyPr>
          <a:lstStyle/>
          <a:p>
            <a:r>
              <a:rPr lang="sk-SK" dirty="0"/>
              <a:t>Členovia triednych aktívov boli  navrhnutí  na základe predchádzajúcich konzultácií, ako aj ich </a:t>
            </a:r>
            <a:r>
              <a:rPr lang="sk-SK" dirty="0" smtClean="0"/>
              <a:t>súhlasu.</a:t>
            </a:r>
            <a:endParaRPr lang="sk-SK" dirty="0"/>
          </a:p>
        </p:txBody>
      </p:sp>
      <p:graphicFrame>
        <p:nvGraphicFramePr>
          <p:cNvPr id="6" name="Zástupný objekt pre obsah 5"/>
          <p:cNvGraphicFramePr>
            <a:graphicFrameLocks noGrp="1"/>
          </p:cNvGraphicFramePr>
          <p:nvPr>
            <p:ph idx="1"/>
            <p:extLst>
              <p:ext uri="{D42A27DB-BD31-4B8C-83A1-F6EECF244321}">
                <p14:modId xmlns:p14="http://schemas.microsoft.com/office/powerpoint/2010/main" val="2011939122"/>
              </p:ext>
            </p:extLst>
          </p:nvPr>
        </p:nvGraphicFramePr>
        <p:xfrm>
          <a:off x="683569" y="1988841"/>
          <a:ext cx="7560838" cy="3168352"/>
        </p:xfrm>
        <a:graphic>
          <a:graphicData uri="http://schemas.openxmlformats.org/drawingml/2006/table">
            <a:tbl>
              <a:tblPr>
                <a:tableStyleId>{5C22544A-7EE6-4342-B048-85BDC9FD1C3A}</a:tableStyleId>
              </a:tblPr>
              <a:tblGrid>
                <a:gridCol w="2966808">
                  <a:extLst>
                    <a:ext uri="{9D8B030D-6E8A-4147-A177-3AD203B41FA5}">
                      <a16:colId xmlns:a16="http://schemas.microsoft.com/office/drawing/2014/main" val="4280738929"/>
                    </a:ext>
                  </a:extLst>
                </a:gridCol>
                <a:gridCol w="2984898">
                  <a:extLst>
                    <a:ext uri="{9D8B030D-6E8A-4147-A177-3AD203B41FA5}">
                      <a16:colId xmlns:a16="http://schemas.microsoft.com/office/drawing/2014/main" val="4020749751"/>
                    </a:ext>
                  </a:extLst>
                </a:gridCol>
                <a:gridCol w="1609132">
                  <a:extLst>
                    <a:ext uri="{9D8B030D-6E8A-4147-A177-3AD203B41FA5}">
                      <a16:colId xmlns:a16="http://schemas.microsoft.com/office/drawing/2014/main" val="762045391"/>
                    </a:ext>
                  </a:extLst>
                </a:gridCol>
              </a:tblGrid>
              <a:tr h="1605254">
                <a:tc>
                  <a:txBody>
                    <a:bodyPr/>
                    <a:lstStyle/>
                    <a:p>
                      <a:pPr algn="l">
                        <a:lnSpc>
                          <a:spcPct val="107000"/>
                        </a:lnSpc>
                        <a:spcAft>
                          <a:spcPts val="800"/>
                        </a:spcAft>
                      </a:pPr>
                      <a:r>
                        <a:rPr lang="sk-SK" sz="2000" dirty="0">
                          <a:effectLst/>
                        </a:rPr>
                        <a:t> Kontrolná a revízna komisia -  predseda</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2000" dirty="0">
                          <a:effectLst/>
                        </a:rPr>
                        <a:t> </a:t>
                      </a:r>
                      <a:r>
                        <a:rPr lang="sk-SK" sz="2000" dirty="0" err="1">
                          <a:effectLst/>
                        </a:rPr>
                        <a:t>Sobčáková</a:t>
                      </a:r>
                      <a:r>
                        <a:rPr lang="sk-SK" sz="2000" dirty="0">
                          <a:effectLst/>
                        </a:rPr>
                        <a:t> Lenka - </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sk-SK" sz="2000">
                          <a:effectLst/>
                        </a:rPr>
                        <a:t> II.E</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436173"/>
                  </a:ext>
                </a:extLst>
              </a:tr>
              <a:tr h="781549">
                <a:tc>
                  <a:txBody>
                    <a:bodyPr/>
                    <a:lstStyle/>
                    <a:p>
                      <a:pPr algn="l">
                        <a:lnSpc>
                          <a:spcPct val="107000"/>
                        </a:lnSpc>
                        <a:spcAft>
                          <a:spcPts val="0"/>
                        </a:spcAft>
                      </a:pPr>
                      <a:r>
                        <a:rPr lang="sk-SK" sz="2000">
                          <a:effectLst/>
                        </a:rPr>
                        <a:t>Členovia </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sk-SK" sz="2000" dirty="0">
                          <a:effectLst/>
                        </a:rPr>
                        <a:t>Lucia </a:t>
                      </a:r>
                      <a:r>
                        <a:rPr lang="sk-SK" sz="2000" dirty="0" err="1">
                          <a:effectLst/>
                        </a:rPr>
                        <a:t>Batunová</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sk-SK" sz="2000" dirty="0">
                          <a:effectLst/>
                        </a:rPr>
                        <a:t>I.C</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1524831"/>
                  </a:ext>
                </a:extLst>
              </a:tr>
              <a:tr h="781549">
                <a:tc>
                  <a:txBody>
                    <a:bodyPr/>
                    <a:lstStyle/>
                    <a:p>
                      <a:pPr algn="l">
                        <a:lnSpc>
                          <a:spcPct val="107000"/>
                        </a:lnSpc>
                        <a:spcAft>
                          <a:spcPts val="0"/>
                        </a:spcAft>
                      </a:pPr>
                      <a:r>
                        <a:rPr lang="sk-SK" sz="2000">
                          <a:effectLst/>
                        </a:rPr>
                        <a:t> </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sk-SK" sz="2000">
                          <a:effectLst/>
                        </a:rPr>
                        <a:t>Kardošová Martina</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sk-SK" sz="2000" dirty="0">
                          <a:effectLst/>
                        </a:rPr>
                        <a:t>III.C</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4632866"/>
                  </a:ext>
                </a:extLst>
              </a:tr>
            </a:tbl>
          </a:graphicData>
        </a:graphic>
      </p:graphicFrame>
    </p:spTree>
    <p:extLst>
      <p:ext uri="{BB962C8B-B14F-4D97-AF65-F5344CB8AC3E}">
        <p14:creationId xmlns:p14="http://schemas.microsoft.com/office/powerpoint/2010/main" val="541466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76" y="836712"/>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244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7744" y="188640"/>
            <a:ext cx="6377940" cy="1293028"/>
          </a:xfrm>
        </p:spPr>
        <p:txBody>
          <a:bodyPr/>
          <a:lstStyle/>
          <a:p>
            <a:r>
              <a:rPr lang="sk-SK" dirty="0" smtClean="0"/>
              <a:t>Športová hala</a:t>
            </a:r>
            <a:endParaRPr lang="sk-SK" dirty="0"/>
          </a:p>
        </p:txBody>
      </p:sp>
      <p:sp>
        <p:nvSpPr>
          <p:cNvPr id="3" name="Zástupný objekt pre obsah 2"/>
          <p:cNvSpPr>
            <a:spLocks noGrp="1"/>
          </p:cNvSpPr>
          <p:nvPr>
            <p:ph idx="1"/>
          </p:nvPr>
        </p:nvSpPr>
        <p:spPr>
          <a:xfrm>
            <a:off x="467544" y="1196752"/>
            <a:ext cx="7955280" cy="4069080"/>
          </a:xfrm>
        </p:spPr>
        <p:txBody>
          <a:bodyPr>
            <a:normAutofit/>
          </a:bodyPr>
          <a:lstStyle/>
          <a:p>
            <a:r>
              <a:rPr lang="sk-SK" sz="2800" dirty="0" smtClean="0"/>
              <a:t>Kolaudácia kotolne pre ŠH, školu a ubytovňu – 9.10.2023</a:t>
            </a:r>
            <a:endParaRPr lang="sk-SK" sz="2800" dirty="0"/>
          </a:p>
        </p:txBody>
      </p:sp>
      <p:pic>
        <p:nvPicPr>
          <p:cNvPr id="4" name="Obrázok 3"/>
          <p:cNvPicPr>
            <a:picLocks noChangeAspect="1"/>
          </p:cNvPicPr>
          <p:nvPr/>
        </p:nvPicPr>
        <p:blipFill>
          <a:blip r:embed="rId2"/>
          <a:stretch>
            <a:fillRect/>
          </a:stretch>
        </p:blipFill>
        <p:spPr>
          <a:xfrm>
            <a:off x="731147" y="2060848"/>
            <a:ext cx="7740352" cy="3515410"/>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646045"/>
            <a:ext cx="4096351" cy="1860426"/>
          </a:xfrm>
          <a:prstGeom prst="rect">
            <a:avLst/>
          </a:prstGeom>
        </p:spPr>
      </p:pic>
      <p:pic>
        <p:nvPicPr>
          <p:cNvPr id="7" name="Obrázo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316" y="3421008"/>
            <a:ext cx="1230301" cy="2708920"/>
          </a:xfrm>
          <a:prstGeom prst="rect">
            <a:avLst/>
          </a:prstGeom>
        </p:spPr>
      </p:pic>
    </p:spTree>
    <p:extLst>
      <p:ext uri="{BB962C8B-B14F-4D97-AF65-F5344CB8AC3E}">
        <p14:creationId xmlns:p14="http://schemas.microsoft.com/office/powerpoint/2010/main" val="3707439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Turistická ubytovňa</a:t>
            </a:r>
            <a:endParaRPr lang="sk-SK" dirty="0"/>
          </a:p>
        </p:txBody>
      </p:sp>
      <p:sp>
        <p:nvSpPr>
          <p:cNvPr id="3" name="Zástupný objekt pre obsah 2"/>
          <p:cNvSpPr>
            <a:spLocks noGrp="1"/>
          </p:cNvSpPr>
          <p:nvPr>
            <p:ph idx="1"/>
          </p:nvPr>
        </p:nvSpPr>
        <p:spPr/>
        <p:txBody>
          <a:bodyPr>
            <a:normAutofit/>
          </a:bodyPr>
          <a:lstStyle/>
          <a:p>
            <a:pPr lvl="0"/>
            <a:r>
              <a:rPr lang="sk-SK" sz="2800" dirty="0"/>
              <a:t>Od 3/2022 fungujeme ako ubytovňa pre utečencov s kapacitou 90 miest – pre tieto účely využívame budovu školského internátu, ktorú už nepoužívame pre jej pôvodný účel z dôvodu nezáujmu študentov o </a:t>
            </a:r>
            <a:r>
              <a:rPr lang="sk-SK" sz="2800" dirty="0" err="1"/>
              <a:t>ubytpvanie</a:t>
            </a:r>
            <a:r>
              <a:rPr lang="sk-SK" sz="2800" dirty="0"/>
              <a:t> na internáte. </a:t>
            </a:r>
          </a:p>
          <a:p>
            <a:r>
              <a:rPr lang="sk-SK" sz="2800" dirty="0"/>
              <a:t>V súčasnosti chystáme rekonštrukcie rozvodov vody v tejto budove a rekonštruujeme izby na 2.poschodí.</a:t>
            </a:r>
          </a:p>
          <a:p>
            <a:endParaRPr lang="sk-SK" sz="2800" dirty="0"/>
          </a:p>
        </p:txBody>
      </p:sp>
    </p:spTree>
    <p:extLst>
      <p:ext uri="{BB962C8B-B14F-4D97-AF65-F5344CB8AC3E}">
        <p14:creationId xmlns:p14="http://schemas.microsoft.com/office/powerpoint/2010/main" val="4172039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Ďalšie plánované aktivity</a:t>
            </a:r>
            <a:endParaRPr lang="sk-SK" dirty="0"/>
          </a:p>
        </p:txBody>
      </p:sp>
      <p:sp>
        <p:nvSpPr>
          <p:cNvPr id="3" name="BlokTextu 2"/>
          <p:cNvSpPr txBox="1"/>
          <p:nvPr/>
        </p:nvSpPr>
        <p:spPr>
          <a:xfrm>
            <a:off x="467544" y="2492896"/>
            <a:ext cx="7416824" cy="3970318"/>
          </a:xfrm>
          <a:prstGeom prst="rect">
            <a:avLst/>
          </a:prstGeom>
          <a:noFill/>
        </p:spPr>
        <p:txBody>
          <a:bodyPr wrap="square" rtlCol="0">
            <a:spAutoFit/>
          </a:bodyPr>
          <a:lstStyle/>
          <a:p>
            <a:r>
              <a:rPr lang="sk-SK" dirty="0" smtClean="0"/>
              <a:t> - škola má podanú žiadosť v rámci projektu  </a:t>
            </a:r>
            <a:r>
              <a:rPr lang="sk-SK" dirty="0" err="1" smtClean="0"/>
              <a:t>debarierizácie</a:t>
            </a:r>
            <a:r>
              <a:rPr lang="sk-SK" dirty="0" smtClean="0"/>
              <a:t> stredných škôl, v rámci ktorej chceme vybudovať v budove teoretického vyučovania aj WC pre imobilné osoby</a:t>
            </a:r>
          </a:p>
          <a:p>
            <a:endParaRPr lang="sk-SK" dirty="0"/>
          </a:p>
          <a:p>
            <a:r>
              <a:rPr lang="sk-SK" dirty="0" smtClean="0"/>
              <a:t>- Sme zapojení do projektu digitalizácie, v rámci ktorého škola získa novú IKT techniku pre pedagógov a zároveň vytvorí novú študovňu pre žiakov</a:t>
            </a:r>
          </a:p>
          <a:p>
            <a:endParaRPr lang="sk-SK" dirty="0"/>
          </a:p>
          <a:p>
            <a:r>
              <a:rPr lang="sk-SK" dirty="0" smtClean="0"/>
              <a:t> - dokončujeme nové priestory pre prácu žiackeho Školského parlamentu</a:t>
            </a:r>
          </a:p>
          <a:p>
            <a:endParaRPr lang="sk-SK" dirty="0"/>
          </a:p>
          <a:p>
            <a:r>
              <a:rPr lang="sk-SK" dirty="0" smtClean="0"/>
              <a:t>- Chceme pokračovať v dokončení projektu rekonštrukcie plynového vykurovania a to získaním prostriedkov na plynovú kotolňu pre školskú jedáleň a zváračskú školu</a:t>
            </a:r>
            <a:endParaRPr lang="sk-SK" dirty="0"/>
          </a:p>
        </p:txBody>
      </p:sp>
    </p:spTree>
    <p:extLst>
      <p:ext uri="{BB962C8B-B14F-4D97-AF65-F5344CB8AC3E}">
        <p14:creationId xmlns:p14="http://schemas.microsoft.com/office/powerpoint/2010/main" val="4191127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6670" y="188640"/>
            <a:ext cx="7467600" cy="792088"/>
          </a:xfrm>
        </p:spPr>
        <p:txBody>
          <a:bodyPr>
            <a:normAutofit fontScale="90000"/>
          </a:bodyPr>
          <a:lstStyle/>
          <a:p>
            <a:r>
              <a:rPr lang="sk-SK" dirty="0" smtClean="0"/>
              <a:t/>
            </a:r>
            <a:br>
              <a:rPr lang="sk-SK" dirty="0" smtClean="0"/>
            </a:br>
            <a:r>
              <a:rPr lang="sk-SK" sz="2700" dirty="0"/>
              <a:t/>
            </a:r>
            <a:br>
              <a:rPr lang="sk-SK" sz="2700" dirty="0"/>
            </a:br>
            <a:r>
              <a:rPr lang="sk-SK" dirty="0"/>
              <a:t> </a:t>
            </a:r>
            <a:br>
              <a:rPr lang="sk-SK" dirty="0"/>
            </a:br>
            <a:r>
              <a:rPr lang="sk-SK" dirty="0" smtClean="0"/>
              <a:t>Hospodárenie školy k 31.8.2022</a:t>
            </a:r>
            <a:endParaRPr lang="sk-SK" dirty="0">
              <a:solidFill>
                <a:srgbClr val="FF0000"/>
              </a:solidFill>
            </a:endParaRPr>
          </a:p>
        </p:txBody>
      </p:sp>
      <p:sp>
        <p:nvSpPr>
          <p:cNvPr id="3" name="Zástupný symbol obsahu 2"/>
          <p:cNvSpPr>
            <a:spLocks noGrp="1"/>
          </p:cNvSpPr>
          <p:nvPr>
            <p:ph idx="1"/>
          </p:nvPr>
        </p:nvSpPr>
        <p:spPr>
          <a:xfrm>
            <a:off x="457200" y="980728"/>
            <a:ext cx="7467600" cy="5493224"/>
          </a:xfrm>
        </p:spPr>
        <p:txBody>
          <a:bodyPr>
            <a:normAutofit/>
          </a:bodyPr>
          <a:lstStyle/>
          <a:p>
            <a:endParaRPr lang="sk-SK" dirty="0"/>
          </a:p>
          <a:p>
            <a:r>
              <a:rPr lang="sk-SK" dirty="0"/>
              <a:t> </a:t>
            </a:r>
          </a:p>
          <a:p>
            <a:pPr marL="0" indent="0">
              <a:buNone/>
            </a:pPr>
            <a:endParaRPr lang="sk-SK"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155064"/>
            <a:ext cx="6939507" cy="512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ĺžnik 4"/>
          <p:cNvSpPr/>
          <p:nvPr/>
        </p:nvSpPr>
        <p:spPr>
          <a:xfrm>
            <a:off x="1043608" y="2564904"/>
            <a:ext cx="7344816" cy="2862322"/>
          </a:xfrm>
          <a:prstGeom prst="rect">
            <a:avLst/>
          </a:prstGeom>
        </p:spPr>
        <p:txBody>
          <a:bodyPr wrap="square">
            <a:spAutoFit/>
          </a:bodyPr>
          <a:lstStyle/>
          <a:p>
            <a:pPr>
              <a:spcAft>
                <a:spcPts val="0"/>
              </a:spcAft>
            </a:pPr>
            <a:r>
              <a:rPr lang="sk-SK" b="1" dirty="0">
                <a:latin typeface="Calibri" panose="020F0502020204030204" pitchFamily="34" charset="0"/>
                <a:ea typeface="Calibri" panose="020F0502020204030204" pitchFamily="34" charset="0"/>
              </a:rPr>
              <a:t>HV školy je </a:t>
            </a:r>
            <a:r>
              <a:rPr lang="sk-SK" b="1" dirty="0" smtClean="0">
                <a:latin typeface="Calibri" panose="020F0502020204030204" pitchFamily="34" charset="0"/>
                <a:ea typeface="Calibri" panose="020F0502020204030204" pitchFamily="34" charset="0"/>
              </a:rPr>
              <a:t>strata cca </a:t>
            </a:r>
            <a:r>
              <a:rPr lang="sk-SK" b="1" dirty="0">
                <a:latin typeface="Calibri" panose="020F0502020204030204" pitchFamily="34" charset="0"/>
                <a:ea typeface="Calibri" panose="020F0502020204030204" pitchFamily="34" charset="0"/>
              </a:rPr>
              <a:t>– 40 000,00 </a:t>
            </a:r>
            <a:r>
              <a:rPr lang="sk-SK" b="1" dirty="0" smtClean="0">
                <a:latin typeface="Calibri" panose="020F0502020204030204" pitchFamily="34" charset="0"/>
                <a:ea typeface="Calibri" panose="020F0502020204030204" pitchFamily="34" charset="0"/>
              </a:rPr>
              <a:t>Eur</a:t>
            </a:r>
            <a:r>
              <a:rPr lang="sk-SK" b="1" dirty="0">
                <a:latin typeface="Calibri" panose="020F0502020204030204" pitchFamily="34" charset="0"/>
                <a:ea typeface="Calibri" panose="020F0502020204030204" pitchFamily="34" charset="0"/>
              </a:rPr>
              <a:t>.</a:t>
            </a:r>
            <a:endParaRPr lang="sk-SK" dirty="0">
              <a:latin typeface="Calibri" panose="020F0502020204030204" pitchFamily="34" charset="0"/>
              <a:ea typeface="Calibri" panose="020F0502020204030204" pitchFamily="34" charset="0"/>
            </a:endParaRPr>
          </a:p>
          <a:p>
            <a:pPr>
              <a:spcAft>
                <a:spcPts val="0"/>
              </a:spcAft>
            </a:pPr>
            <a:r>
              <a:rPr lang="sk-SK" b="1" dirty="0">
                <a:latin typeface="Calibri" panose="020F0502020204030204" pitchFamily="34" charset="0"/>
                <a:ea typeface="Calibri" panose="020F0502020204030204" pitchFamily="34" charset="0"/>
              </a:rPr>
              <a:t>Strata je spôsobená aj tým, že máme náklady, ktoré sú nám preplácané s viac mesačným oneskorením. Jedná sa o projekt </a:t>
            </a:r>
            <a:r>
              <a:rPr lang="sk-SK" b="1" dirty="0" err="1">
                <a:latin typeface="Calibri" panose="020F0502020204030204" pitchFamily="34" charset="0"/>
                <a:ea typeface="Calibri" panose="020F0502020204030204" pitchFamily="34" charset="0"/>
              </a:rPr>
              <a:t>NIVaM</a:t>
            </a:r>
            <a:r>
              <a:rPr lang="sk-SK" b="1" dirty="0">
                <a:latin typeface="Calibri" panose="020F0502020204030204" pitchFamily="34" charset="0"/>
                <a:ea typeface="Calibri" panose="020F0502020204030204" pitchFamily="34" charset="0"/>
              </a:rPr>
              <a:t> – </a:t>
            </a:r>
            <a:r>
              <a:rPr lang="sk-SK" b="1" dirty="0" smtClean="0">
                <a:latin typeface="Calibri" panose="020F0502020204030204" pitchFamily="34" charset="0"/>
                <a:ea typeface="Calibri" panose="020F0502020204030204" pitchFamily="34" charset="0"/>
              </a:rPr>
              <a:t>pedagogické asistentky</a:t>
            </a:r>
            <a:r>
              <a:rPr lang="sk-SK" b="1" dirty="0">
                <a:latin typeface="Calibri" panose="020F0502020204030204" pitchFamily="34" charset="0"/>
                <a:ea typeface="Calibri" panose="020F0502020204030204" pitchFamily="34" charset="0"/>
              </a:rPr>
              <a:t>, chránené pracoviská, bolo vyplatené odchodné piatim zamestnancom.</a:t>
            </a:r>
            <a:endParaRPr lang="sk-SK" dirty="0">
              <a:latin typeface="Calibri" panose="020F0502020204030204" pitchFamily="34" charset="0"/>
              <a:ea typeface="Calibri" panose="020F0502020204030204" pitchFamily="34" charset="0"/>
            </a:endParaRPr>
          </a:p>
          <a:p>
            <a:pPr>
              <a:spcAft>
                <a:spcPts val="0"/>
              </a:spcAft>
            </a:pPr>
            <a:r>
              <a:rPr lang="sk-SK" b="1" dirty="0">
                <a:latin typeface="Calibri" panose="020F0502020204030204" pitchFamily="34" charset="0"/>
                <a:ea typeface="Calibri" panose="020F0502020204030204" pitchFamily="34" charset="0"/>
              </a:rPr>
              <a:t>Taktiež máme náklady spojené s rekonštrukciami z projektov. Na toto sme si čerpali vlastné prostriedky z minulých rokov.</a:t>
            </a:r>
            <a:endParaRPr lang="sk-SK" dirty="0">
              <a:latin typeface="Calibri" panose="020F0502020204030204" pitchFamily="34" charset="0"/>
              <a:ea typeface="Calibri" panose="020F0502020204030204" pitchFamily="34" charset="0"/>
            </a:endParaRPr>
          </a:p>
          <a:p>
            <a:pPr>
              <a:spcAft>
                <a:spcPts val="0"/>
              </a:spcAft>
            </a:pPr>
            <a:r>
              <a:rPr lang="sk-SK" b="1" dirty="0">
                <a:latin typeface="Calibri" panose="020F0502020204030204" pitchFamily="34" charset="0"/>
                <a:ea typeface="Calibri" panose="020F0502020204030204" pitchFamily="34" charset="0"/>
              </a:rPr>
              <a:t> </a:t>
            </a:r>
            <a:endParaRPr lang="sk-SK" dirty="0">
              <a:latin typeface="Calibri" panose="020F0502020204030204" pitchFamily="34" charset="0"/>
              <a:ea typeface="Calibri" panose="020F0502020204030204" pitchFamily="34" charset="0"/>
            </a:endParaRPr>
          </a:p>
          <a:p>
            <a:pPr>
              <a:spcAft>
                <a:spcPts val="0"/>
              </a:spcAft>
            </a:pPr>
            <a:r>
              <a:rPr lang="sk-SK" b="1" dirty="0">
                <a:latin typeface="Calibri" panose="020F0502020204030204" pitchFamily="34" charset="0"/>
                <a:ea typeface="Calibri" panose="020F0502020204030204" pitchFamily="34" charset="0"/>
              </a:rPr>
              <a:t>V rámci PČ máme pohľadávku voči </a:t>
            </a:r>
            <a:r>
              <a:rPr lang="sk-SK" b="1" dirty="0" err="1">
                <a:latin typeface="Calibri" panose="020F0502020204030204" pitchFamily="34" charset="0"/>
                <a:ea typeface="Calibri" panose="020F0502020204030204" pitchFamily="34" charset="0"/>
              </a:rPr>
              <a:t>MDaV</a:t>
            </a:r>
            <a:r>
              <a:rPr lang="sk-SK" b="1" dirty="0">
                <a:latin typeface="Calibri" panose="020F0502020204030204" pitchFamily="34" charset="0"/>
                <a:ea typeface="Calibri" panose="020F0502020204030204" pitchFamily="34" charset="0"/>
              </a:rPr>
              <a:t> SR vo výške 61 293,55 Eur za ubytovanie odídencov UA.</a:t>
            </a:r>
            <a:endParaRPr lang="sk-SK"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459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u="sng" dirty="0"/>
              <a:t>V roku </a:t>
            </a:r>
            <a:r>
              <a:rPr lang="sk-SK" u="sng" dirty="0" smtClean="0"/>
              <a:t>2023 </a:t>
            </a:r>
            <a:r>
              <a:rPr lang="sk-SK" u="sng" dirty="0"/>
              <a:t>sme nadobudli:</a:t>
            </a:r>
            <a:r>
              <a:rPr lang="sk-SK" dirty="0"/>
              <a:t/>
            </a:r>
            <a:br>
              <a:rPr lang="sk-SK" dirty="0"/>
            </a:br>
            <a:endParaRPr lang="sk-SK" dirty="0"/>
          </a:p>
        </p:txBody>
      </p:sp>
      <p:sp>
        <p:nvSpPr>
          <p:cNvPr id="3" name="Zástupný symbol obsahu 2"/>
          <p:cNvSpPr>
            <a:spLocks noGrp="1"/>
          </p:cNvSpPr>
          <p:nvPr>
            <p:ph idx="1"/>
          </p:nvPr>
        </p:nvSpPr>
        <p:spPr>
          <a:xfrm>
            <a:off x="179512" y="1628800"/>
            <a:ext cx="8370128" cy="4896544"/>
          </a:xfrm>
        </p:spPr>
        <p:txBody>
          <a:bodyPr>
            <a:normAutofit fontScale="32500" lnSpcReduction="20000"/>
          </a:bodyPr>
          <a:lstStyle/>
          <a:p>
            <a:pPr lvl="0"/>
            <a:r>
              <a:rPr lang="sk-SK" sz="3400" b="1" dirty="0"/>
              <a:t>Elektrotechnické práce – pripojenie strojov, 4 470,86 eur</a:t>
            </a:r>
            <a:endParaRPr lang="sk-SK" sz="3400" dirty="0"/>
          </a:p>
          <a:p>
            <a:pPr lvl="0"/>
            <a:r>
              <a:rPr lang="sk-SK" sz="3400" b="1" dirty="0"/>
              <a:t>Šatníkové skrinky, 20 ks, 4 714,80 eur</a:t>
            </a:r>
            <a:endParaRPr lang="sk-SK" sz="3400" dirty="0"/>
          </a:p>
          <a:p>
            <a:pPr lvl="0"/>
            <a:r>
              <a:rPr lang="sk-SK" sz="3400" b="1" dirty="0"/>
              <a:t>UP kufrík – inteligentná domácnosť, 848,28 eur</a:t>
            </a:r>
            <a:endParaRPr lang="sk-SK" sz="3400" dirty="0"/>
          </a:p>
          <a:p>
            <a:pPr lvl="0"/>
            <a:r>
              <a:rPr lang="sk-SK" sz="3400" b="1" dirty="0"/>
              <a:t>Monitorovacie relé, 3 ks, 145,80 eur</a:t>
            </a:r>
            <a:endParaRPr lang="sk-SK" sz="3400" dirty="0"/>
          </a:p>
          <a:p>
            <a:pPr lvl="0"/>
            <a:r>
              <a:rPr lang="sk-SK" sz="3400" b="1" dirty="0"/>
              <a:t>Ručný </a:t>
            </a:r>
            <a:r>
              <a:rPr lang="sk-SK" sz="3400" b="1" dirty="0" err="1"/>
              <a:t>čítač</a:t>
            </a:r>
            <a:r>
              <a:rPr lang="sk-SK" sz="3400" b="1" dirty="0"/>
              <a:t> LUTRON, 3 ks, 403,20 eur</a:t>
            </a:r>
            <a:endParaRPr lang="sk-SK" sz="3400" dirty="0"/>
          </a:p>
          <a:p>
            <a:pPr lvl="0"/>
            <a:r>
              <a:rPr lang="sk-SK" sz="3400" b="1" dirty="0"/>
              <a:t>Strojný zverák, 5 ks, 366,50 eur</a:t>
            </a:r>
            <a:endParaRPr lang="sk-SK" sz="3400" dirty="0"/>
          </a:p>
          <a:p>
            <a:pPr lvl="0"/>
            <a:r>
              <a:rPr lang="sk-SK" sz="3400" b="1" dirty="0"/>
              <a:t>PLC relé + moduly, 422,70 eur</a:t>
            </a:r>
            <a:endParaRPr lang="sk-SK" sz="3400" dirty="0"/>
          </a:p>
          <a:p>
            <a:pPr lvl="0"/>
            <a:r>
              <a:rPr lang="sk-SK" sz="3400" b="1" dirty="0"/>
              <a:t>Držiaky na nože CNC a </a:t>
            </a:r>
            <a:r>
              <a:rPr lang="sk-SK" sz="3400" b="1" dirty="0" err="1"/>
              <a:t>klieštiny</a:t>
            </a:r>
            <a:r>
              <a:rPr lang="sk-SK" sz="3400" b="1" dirty="0"/>
              <a:t>, 558,90 eur</a:t>
            </a:r>
            <a:endParaRPr lang="sk-SK" sz="3400" dirty="0"/>
          </a:p>
          <a:p>
            <a:pPr lvl="0"/>
            <a:r>
              <a:rPr lang="sk-SK" sz="3400" b="1" dirty="0"/>
              <a:t>Fréza, 504,55 eur</a:t>
            </a:r>
            <a:endParaRPr lang="sk-SK" sz="3400" dirty="0"/>
          </a:p>
          <a:p>
            <a:r>
              <a:rPr lang="sk-SK" sz="3400" b="1" dirty="0"/>
              <a:t>Spolu 12 435,59 eur (máme objednané ešte náradie do novovytvorených odborných dielní v sume cca 2 500,00 eur).</a:t>
            </a:r>
            <a:endParaRPr lang="sk-SK" sz="3400" dirty="0"/>
          </a:p>
          <a:p>
            <a:r>
              <a:rPr lang="sk-SK" sz="3400" b="1" dirty="0"/>
              <a:t> </a:t>
            </a:r>
            <a:endParaRPr lang="sk-SK" sz="3400" dirty="0"/>
          </a:p>
          <a:p>
            <a:r>
              <a:rPr lang="sk-SK" sz="3400" b="1" dirty="0"/>
              <a:t>Na teoretickom vyučovaní sme v lete vymaľovali niektoré učebne a opravili žalúzie.</a:t>
            </a:r>
            <a:endParaRPr lang="sk-SK" sz="3400" dirty="0"/>
          </a:p>
          <a:p>
            <a:r>
              <a:rPr lang="sk-SK" sz="3400" b="1" dirty="0"/>
              <a:t>Do priestorov Žiackej školskej rady sa zakúpili pohovky v sume 670,00 eur.</a:t>
            </a:r>
            <a:endParaRPr lang="sk-SK" sz="3400" dirty="0"/>
          </a:p>
          <a:p>
            <a:r>
              <a:rPr lang="sk-SK" sz="3400" b="1" dirty="0"/>
              <a:t> </a:t>
            </a:r>
            <a:endParaRPr lang="sk-SK" sz="3400" dirty="0"/>
          </a:p>
          <a:p>
            <a:r>
              <a:rPr lang="sk-SK" sz="3400" b="1" dirty="0"/>
              <a:t>Maľovali sme aj kuchyňu v sume 2 039,56 eur.</a:t>
            </a:r>
            <a:endParaRPr lang="sk-SK" sz="3400" dirty="0"/>
          </a:p>
          <a:p>
            <a:r>
              <a:rPr lang="sk-SK" sz="3400" b="1" dirty="0"/>
              <a:t>Plánujeme maľovať schodisko a chodby pri telocvični.</a:t>
            </a:r>
            <a:endParaRPr lang="sk-SK" sz="3400" dirty="0"/>
          </a:p>
          <a:p>
            <a:r>
              <a:rPr lang="sk-SK" sz="3400" b="1" dirty="0"/>
              <a:t> </a:t>
            </a:r>
            <a:endParaRPr lang="sk-SK" sz="3400" dirty="0"/>
          </a:p>
          <a:p>
            <a:r>
              <a:rPr lang="sk-SK" sz="3400" b="1" dirty="0"/>
              <a:t>V rámci PČ sme vymaľovali izby na 2. poschodí ŠI (5 626,40 eur), zakúpili sme laminátovú podlahu do izieb na 2. poschodí ŠI (4 333,54 eur).</a:t>
            </a:r>
            <a:endParaRPr lang="sk-SK" sz="3400" dirty="0"/>
          </a:p>
          <a:p>
            <a:r>
              <a:rPr lang="sk-SK" sz="3400" b="1" dirty="0"/>
              <a:t>Máme objednané váľandy v sume 9 440,00 eur.</a:t>
            </a:r>
            <a:endParaRPr lang="sk-SK" sz="3400" dirty="0"/>
          </a:p>
          <a:p>
            <a:endParaRPr lang="sk-SK" dirty="0"/>
          </a:p>
        </p:txBody>
      </p:sp>
    </p:spTree>
    <p:extLst>
      <p:ext uri="{BB962C8B-B14F-4D97-AF65-F5344CB8AC3E}">
        <p14:creationId xmlns:p14="http://schemas.microsoft.com/office/powerpoint/2010/main" val="4003611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Kamerový systém školy</a:t>
            </a:r>
          </a:p>
        </p:txBody>
      </p:sp>
      <p:sp>
        <p:nvSpPr>
          <p:cNvPr id="3" name="Zástupný symbol obsahu 2"/>
          <p:cNvSpPr>
            <a:spLocks noGrp="1"/>
          </p:cNvSpPr>
          <p:nvPr>
            <p:ph idx="1"/>
          </p:nvPr>
        </p:nvSpPr>
        <p:spPr/>
        <p:txBody>
          <a:bodyPr>
            <a:normAutofit fontScale="92500"/>
          </a:bodyPr>
          <a:lstStyle/>
          <a:p>
            <a:r>
              <a:rPr lang="sk-SK" dirty="0"/>
              <a:t>na škole je funkčný kamerový systém – žiadame  Vás týmto     o súhlas s  jeho prevádzkou a nakladaním      so získanými údajmi, ktoré podliehajú ochrane osobných údajov</a:t>
            </a:r>
          </a:p>
          <a:p>
            <a:r>
              <a:rPr lang="sk-SK" dirty="0"/>
              <a:t>2 kamery  nepretržite monitorujú vstupnú bránu          do školy a priestory parkoviska a priestor                  pred vchodom do hlavnej budovy školy</a:t>
            </a:r>
          </a:p>
          <a:p>
            <a:r>
              <a:rPr lang="sk-SK" dirty="0"/>
              <a:t>Kamery sú určené na ochranu majetku školy a výstupy   z nich môžu byť poskytnuté len kompetentným orgánom pri riešení priestupkov a trestných činov</a:t>
            </a:r>
          </a:p>
          <a:p>
            <a:r>
              <a:rPr lang="sk-SK" dirty="0" smtClean="0"/>
              <a:t> </a:t>
            </a:r>
            <a:r>
              <a:rPr lang="sk-SK" dirty="0"/>
              <a:t>3. </a:t>
            </a:r>
            <a:r>
              <a:rPr lang="sk-SK" dirty="0" smtClean="0"/>
              <a:t>kamera je  umiestnená </a:t>
            </a:r>
            <a:r>
              <a:rPr lang="sk-SK" dirty="0"/>
              <a:t>v</a:t>
            </a:r>
            <a:r>
              <a:rPr lang="sk-SK" dirty="0" smtClean="0"/>
              <a:t>o </a:t>
            </a:r>
            <a:r>
              <a:rPr lang="sk-SK" dirty="0"/>
              <a:t>vchodovej miestnosti </a:t>
            </a:r>
            <a:r>
              <a:rPr lang="sk-SK" dirty="0" smtClean="0"/>
              <a:t>školy ako súčasť elektronického vrátnika, </a:t>
            </a:r>
            <a:r>
              <a:rPr lang="sk-SK" dirty="0"/>
              <a:t>aby počas vyučovania nemohol neohlásene vojsť nikto do budovy školy z dôvodu zvýšenia bezpečnosti žiakov a zamestnancov.</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0"/>
            <a:ext cx="17049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477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88641"/>
            <a:ext cx="7772400" cy="2232248"/>
          </a:xfrm>
        </p:spPr>
        <p:txBody>
          <a:bodyPr>
            <a:normAutofit/>
          </a:bodyPr>
          <a:lstStyle/>
          <a:p>
            <a:pPr algn="ctr"/>
            <a:r>
              <a:rPr lang="sk-SK" sz="4000" dirty="0">
                <a:solidFill>
                  <a:schemeClr val="accent1"/>
                </a:solidFill>
              </a:rPr>
              <a:t>Ďakujeme Vám za pozornosť a prajeme Vám pekný zvyšok dňa.</a:t>
            </a:r>
          </a:p>
        </p:txBody>
      </p:sp>
      <p:sp>
        <p:nvSpPr>
          <p:cNvPr id="5" name="Podnadpis 4"/>
          <p:cNvSpPr>
            <a:spLocks noGrp="1"/>
          </p:cNvSpPr>
          <p:nvPr>
            <p:ph type="subTitle" idx="1"/>
          </p:nvPr>
        </p:nvSpPr>
        <p:spPr>
          <a:xfrm>
            <a:off x="685800" y="3212976"/>
            <a:ext cx="7990656" cy="2592288"/>
          </a:xfrm>
        </p:spPr>
        <p:txBody>
          <a:bodyPr>
            <a:normAutofit/>
          </a:bodyPr>
          <a:lstStyle/>
          <a:p>
            <a:pPr algn="l"/>
            <a:r>
              <a:rPr lang="sk-SK" dirty="0"/>
              <a:t>Zároveň si Vás dovoľujeme pozvať na triedne rodičovské združenia, kde  Vám     budú  </a:t>
            </a:r>
            <a:r>
              <a:rPr lang="sk-SK" dirty="0" smtClean="0"/>
              <a:t> </a:t>
            </a:r>
            <a:r>
              <a:rPr lang="sk-SK" dirty="0"/>
              <a:t>k dispozícii   </a:t>
            </a:r>
            <a:r>
              <a:rPr lang="sk-SK" dirty="0" smtClean="0"/>
              <a:t>    </a:t>
            </a:r>
            <a:r>
              <a:rPr lang="sk-SK" dirty="0"/>
              <a:t>na osobné konzultácie aj majstri odborného výcviku.</a:t>
            </a:r>
          </a:p>
        </p:txBody>
      </p:sp>
    </p:spTree>
    <p:extLst>
      <p:ext uri="{BB962C8B-B14F-4D97-AF65-F5344CB8AC3E}">
        <p14:creationId xmlns:p14="http://schemas.microsoft.com/office/powerpoint/2010/main" val="68508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393374" y="332656"/>
            <a:ext cx="6377940" cy="1293028"/>
          </a:xfrm>
        </p:spPr>
        <p:txBody>
          <a:bodyPr/>
          <a:lstStyle/>
          <a:p>
            <a:pPr algn="ctr"/>
            <a:r>
              <a:rPr lang="sk-SK" dirty="0">
                <a:solidFill>
                  <a:schemeClr val="accent1"/>
                </a:solidFill>
              </a:rPr>
              <a:t>Vedenie SOŠP</a:t>
            </a:r>
          </a:p>
        </p:txBody>
      </p:sp>
      <p:sp>
        <p:nvSpPr>
          <p:cNvPr id="2" name="Zástupný symbol pro obsah 1"/>
          <p:cNvSpPr>
            <a:spLocks noGrp="1"/>
          </p:cNvSpPr>
          <p:nvPr>
            <p:ph idx="1"/>
          </p:nvPr>
        </p:nvSpPr>
        <p:spPr>
          <a:xfrm>
            <a:off x="467544" y="1412776"/>
            <a:ext cx="8229600" cy="4824536"/>
          </a:xfrm>
        </p:spPr>
        <p:txBody>
          <a:bodyPr>
            <a:normAutofit/>
          </a:bodyPr>
          <a:lstStyle/>
          <a:p>
            <a:endParaRPr lang="sk-SK" sz="1600" dirty="0"/>
          </a:p>
          <a:p>
            <a:r>
              <a:rPr lang="sk-SK" sz="2000" b="1" dirty="0"/>
              <a:t>Ing. Adriana </a:t>
            </a:r>
            <a:r>
              <a:rPr lang="sk-SK" sz="2000" b="1" dirty="0" err="1"/>
              <a:t>Bellová</a:t>
            </a:r>
            <a:r>
              <a:rPr lang="sk-SK" sz="2000" b="1" dirty="0"/>
              <a:t>  </a:t>
            </a:r>
            <a:r>
              <a:rPr lang="sk-SK" sz="2000" dirty="0"/>
              <a:t>– riaditeľka školy</a:t>
            </a:r>
          </a:p>
          <a:p>
            <a:endParaRPr lang="sk-SK" sz="2000" dirty="0"/>
          </a:p>
          <a:p>
            <a:r>
              <a:rPr lang="sk-SK" sz="2000" b="1" dirty="0"/>
              <a:t>Ing. Iveta Bruncková </a:t>
            </a:r>
            <a:r>
              <a:rPr lang="sk-SK" sz="2000" dirty="0"/>
              <a:t>– zástupkyňa riaditeľky školy pre teoretické vyučovanie</a:t>
            </a:r>
          </a:p>
          <a:p>
            <a:endParaRPr lang="sk-SK" sz="2000" dirty="0"/>
          </a:p>
          <a:p>
            <a:r>
              <a:rPr lang="sk-SK" sz="2000" b="1" dirty="0"/>
              <a:t>Mgr. Jozef </a:t>
            </a:r>
            <a:r>
              <a:rPr lang="sk-SK" sz="2000" b="1" dirty="0" err="1"/>
              <a:t>Hládek</a:t>
            </a:r>
            <a:r>
              <a:rPr lang="sk-SK" sz="2000" b="1" dirty="0"/>
              <a:t>   </a:t>
            </a:r>
            <a:r>
              <a:rPr lang="sk-SK" sz="2000" dirty="0"/>
              <a:t>– zástupca riaditeľky školy pre praktické vyučovanie</a:t>
            </a:r>
          </a:p>
          <a:p>
            <a:pPr marL="0" indent="0">
              <a:buNone/>
            </a:pPr>
            <a:endParaRPr lang="sk-SK" sz="2000" dirty="0"/>
          </a:p>
          <a:p>
            <a:r>
              <a:rPr lang="sk-SK" sz="2000" b="1" dirty="0"/>
              <a:t>Marcela Gallová        </a:t>
            </a:r>
            <a:r>
              <a:rPr lang="sk-SK" sz="2000" dirty="0"/>
              <a:t>– vedúca ekonomického oddelenia </a:t>
            </a:r>
          </a:p>
          <a:p>
            <a:endParaRPr lang="sk-SK" sz="2000" dirty="0"/>
          </a:p>
          <a:p>
            <a:r>
              <a:rPr lang="sk-SK" sz="2000" b="1" dirty="0"/>
              <a:t>Ing. Branislav Urban </a:t>
            </a:r>
            <a:r>
              <a:rPr lang="sk-SK" sz="2000" dirty="0"/>
              <a:t>– hlavný majster odborného výcviku</a:t>
            </a:r>
          </a:p>
          <a:p>
            <a:endParaRPr lang="sk-SK" dirty="0"/>
          </a:p>
          <a:p>
            <a:endParaRPr lang="sk-SK" dirty="0"/>
          </a:p>
        </p:txBody>
      </p:sp>
    </p:spTree>
    <p:extLst>
      <p:ext uri="{BB962C8B-B14F-4D97-AF65-F5344CB8AC3E}">
        <p14:creationId xmlns:p14="http://schemas.microsoft.com/office/powerpoint/2010/main" val="343683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181416"/>
            <a:ext cx="5904656" cy="1293028"/>
          </a:xfrm>
        </p:spPr>
        <p:txBody>
          <a:bodyPr>
            <a:normAutofit/>
          </a:bodyPr>
          <a:lstStyle/>
          <a:p>
            <a:pPr algn="ctr"/>
            <a:r>
              <a:rPr lang="sk-SK" dirty="0"/>
              <a:t>Štatút </a:t>
            </a:r>
            <a:r>
              <a:rPr lang="sk-SK" dirty="0" smtClean="0"/>
              <a:t>ZRPŠ </a:t>
            </a:r>
            <a:r>
              <a:rPr lang="sk-SK" dirty="0"/>
              <a:t>www.sospknazia.sk</a:t>
            </a:r>
          </a:p>
        </p:txBody>
      </p:sp>
      <p:sp>
        <p:nvSpPr>
          <p:cNvPr id="5" name="Zástupný symbol obsahu 4"/>
          <p:cNvSpPr>
            <a:spLocks noGrp="1"/>
          </p:cNvSpPr>
          <p:nvPr>
            <p:ph idx="1"/>
          </p:nvPr>
        </p:nvSpPr>
        <p:spPr/>
        <p:txBody>
          <a:bodyPr/>
          <a:lstStyle/>
          <a:p>
            <a:endParaRPr lang="sk-SK" dirty="0" smtClean="0"/>
          </a:p>
          <a:p>
            <a:endParaRPr lang="sk-SK" dirty="0"/>
          </a:p>
          <a:p>
            <a:endParaRPr lang="sk-SK" dirty="0" smtClean="0"/>
          </a:p>
          <a:p>
            <a:endParaRPr lang="sk-SK" dirty="0"/>
          </a:p>
        </p:txBody>
      </p:sp>
      <p:sp>
        <p:nvSpPr>
          <p:cNvPr id="2" name="Šipka doprava 1"/>
          <p:cNvSpPr/>
          <p:nvPr/>
        </p:nvSpPr>
        <p:spPr>
          <a:xfrm>
            <a:off x="1577368" y="50588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755576" y="1474444"/>
            <a:ext cx="7350089" cy="1015663"/>
          </a:xfrm>
          <a:prstGeom prst="rect">
            <a:avLst/>
          </a:prstGeom>
          <a:noFill/>
        </p:spPr>
        <p:txBody>
          <a:bodyPr wrap="none" rtlCol="0">
            <a:spAutoFit/>
          </a:bodyPr>
          <a:lstStyle/>
          <a:p>
            <a:r>
              <a:rPr lang="sk-SK" sz="2000" dirty="0"/>
              <a:t>Vážení rodičia, celé znenie Štatútu ZRPŠ nájdete na našej </a:t>
            </a:r>
          </a:p>
          <a:p>
            <a:r>
              <a:rPr lang="sk-SK" sz="2000" dirty="0"/>
              <a:t>webovej stránke. Ďalej sú zverejnené jeho hlavné časti,</a:t>
            </a:r>
          </a:p>
          <a:p>
            <a:r>
              <a:rPr lang="sk-SK" sz="2000" dirty="0"/>
              <a:t> ktoré by Vás mohli zaujímať. </a:t>
            </a:r>
          </a:p>
        </p:txBody>
      </p:sp>
      <p:pic>
        <p:nvPicPr>
          <p:cNvPr id="6" name="Obrázo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743480"/>
            <a:ext cx="6552728" cy="4069896"/>
          </a:xfrm>
          <a:prstGeom prst="rect">
            <a:avLst/>
          </a:prstGeom>
        </p:spPr>
      </p:pic>
    </p:spTree>
    <p:extLst>
      <p:ext uri="{BB962C8B-B14F-4D97-AF65-F5344CB8AC3E}">
        <p14:creationId xmlns:p14="http://schemas.microsoft.com/office/powerpoint/2010/main" val="211419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27584" y="404664"/>
            <a:ext cx="7931224" cy="1872208"/>
          </a:xfrm>
        </p:spPr>
        <p:txBody>
          <a:bodyPr>
            <a:normAutofit fontScale="90000"/>
          </a:bodyPr>
          <a:lstStyle/>
          <a:p>
            <a:pPr algn="ctr"/>
            <a:r>
              <a:rPr lang="sk-SK" dirty="0"/>
              <a:t/>
            </a:r>
            <a:br>
              <a:rPr lang="sk-SK" dirty="0"/>
            </a:br>
            <a:r>
              <a:rPr lang="sk-SK" dirty="0"/>
              <a:t/>
            </a:r>
            <a:br>
              <a:rPr lang="sk-SK" dirty="0"/>
            </a:br>
            <a:r>
              <a:rPr lang="sk-SK" dirty="0"/>
              <a:t/>
            </a:r>
            <a:br>
              <a:rPr lang="sk-SK" dirty="0"/>
            </a:br>
            <a:r>
              <a:rPr lang="sk-SK" dirty="0" smtClean="0"/>
              <a:t>Poslanie a úlohy rodičovského združenia</a:t>
            </a:r>
            <a:r>
              <a:rPr lang="sk-SK" dirty="0"/>
              <a:t/>
            </a:r>
            <a:br>
              <a:rPr lang="sk-SK" dirty="0"/>
            </a:br>
            <a:r>
              <a:rPr lang="sk-SK" dirty="0"/>
              <a:t/>
            </a:r>
            <a:br>
              <a:rPr lang="sk-SK" dirty="0"/>
            </a:br>
            <a:r>
              <a:rPr lang="sk-SK" dirty="0"/>
              <a:t/>
            </a:r>
            <a:br>
              <a:rPr lang="sk-SK" dirty="0"/>
            </a:br>
            <a:r>
              <a:rPr lang="sk-SK" dirty="0"/>
              <a:t/>
            </a:r>
            <a:br>
              <a:rPr lang="sk-SK" dirty="0"/>
            </a:br>
            <a:r>
              <a:rPr lang="sk-SK" dirty="0"/>
              <a:t/>
            </a:r>
            <a:br>
              <a:rPr lang="sk-SK" dirty="0"/>
            </a:br>
            <a:endParaRPr lang="sk-SK" dirty="0"/>
          </a:p>
        </p:txBody>
      </p:sp>
      <p:sp>
        <p:nvSpPr>
          <p:cNvPr id="2" name="Zástupný symbol pro obsah 1"/>
          <p:cNvSpPr>
            <a:spLocks noGrp="1"/>
          </p:cNvSpPr>
          <p:nvPr>
            <p:ph idx="1"/>
          </p:nvPr>
        </p:nvSpPr>
        <p:spPr>
          <a:xfrm>
            <a:off x="594360" y="1628800"/>
            <a:ext cx="7955280" cy="4634840"/>
          </a:xfrm>
        </p:spPr>
        <p:txBody>
          <a:bodyPr>
            <a:normAutofit fontScale="85000" lnSpcReduction="20000"/>
          </a:bodyPr>
          <a:lstStyle/>
          <a:p>
            <a:pPr lvl="0"/>
            <a:r>
              <a:rPr lang="sk-SK" sz="2300" dirty="0"/>
              <a:t>Rodičovské združenie zhromažďuje a rieši námety, pripomienky a požiadavky rodičov týkajúce sa výchovy a vzdelávania žiakov, zabezpečovania tohto procesu a vzťahov, v ktorých sa uskutočňuje.</a:t>
            </a:r>
          </a:p>
          <a:p>
            <a:pPr lvl="0"/>
            <a:r>
              <a:rPr lang="sk-SK" sz="2300" dirty="0"/>
              <a:t>Prostredníctvom svojich zástupcov rokuje s riaditeľom školy, učiteľmi a ostatnými pracovníkmi školy s vedomím spoločnej zodpovednosti      za výchovu žiaka a na základe vzájomného partnerského vzťahu.</a:t>
            </a:r>
          </a:p>
          <a:p>
            <a:pPr lvl="0"/>
            <a:r>
              <a:rPr lang="sk-SK" sz="2300" dirty="0"/>
              <a:t>Zabezpečuje účasť svojich zástupcov v Rade školy, ktorá túto účasť predpokladá.</a:t>
            </a:r>
          </a:p>
          <a:p>
            <a:pPr lvl="0"/>
            <a:r>
              <a:rPr lang="sk-SK" sz="2300" dirty="0"/>
              <a:t>Utvára </a:t>
            </a:r>
            <a:r>
              <a:rPr lang="sk-SK" sz="2300" i="1" dirty="0"/>
              <a:t>Rodičovskú radu (RR), </a:t>
            </a:r>
            <a:r>
              <a:rPr lang="sk-SK" sz="2300" dirty="0"/>
              <a:t>ktorá rozhoduje vo veciach rodičovského združenia v čase mimo konanie jeho zasadnutia a zabezpečuje realizáciu poslania a úloh rodičovského združenia. Kontrolu realizácie jej rozhodnutí zabezpečuje </a:t>
            </a:r>
            <a:r>
              <a:rPr lang="sk-SK" sz="2300" i="1" dirty="0"/>
              <a:t> Revízna a kontrolná  komisia RZ</a:t>
            </a:r>
            <a:r>
              <a:rPr lang="sk-SK" sz="2300" dirty="0"/>
              <a:t>.</a:t>
            </a:r>
          </a:p>
          <a:p>
            <a:r>
              <a:rPr lang="sk-SK" sz="2300" dirty="0"/>
              <a:t>Rodičovské združenie môže vytvárať </a:t>
            </a:r>
            <a:r>
              <a:rPr lang="sk-SK" sz="2300" i="1" dirty="0"/>
              <a:t>účelové skupiny rodičov</a:t>
            </a:r>
            <a:r>
              <a:rPr lang="sk-SK" sz="2300" dirty="0"/>
              <a:t>, ktoré pomáhajú pri zabezpečovaní kultúrnych, športových a iných záujmových podujatí žiakov  </a:t>
            </a:r>
          </a:p>
          <a:p>
            <a:endParaRPr lang="sk-SK" dirty="0"/>
          </a:p>
        </p:txBody>
      </p:sp>
    </p:spTree>
    <p:extLst>
      <p:ext uri="{BB962C8B-B14F-4D97-AF65-F5344CB8AC3E}">
        <p14:creationId xmlns:p14="http://schemas.microsoft.com/office/powerpoint/2010/main" val="220785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44624"/>
            <a:ext cx="8229600" cy="1872208"/>
          </a:xfrm>
        </p:spPr>
        <p:txBody>
          <a:bodyPr>
            <a:normAutofit/>
          </a:bodyPr>
          <a:lstStyle/>
          <a:p>
            <a:pPr algn="ctr"/>
            <a:r>
              <a:rPr lang="sk-SK" dirty="0">
                <a:effectLst/>
              </a:rPr>
              <a:t>Organizácia rodičovského združenia</a:t>
            </a:r>
            <a:br>
              <a:rPr lang="sk-SK" dirty="0">
                <a:effectLst/>
              </a:rPr>
            </a:br>
            <a:endParaRPr lang="sk-SK" dirty="0"/>
          </a:p>
        </p:txBody>
      </p:sp>
      <p:sp>
        <p:nvSpPr>
          <p:cNvPr id="2" name="Zástupný symbol pro obsah 1"/>
          <p:cNvSpPr>
            <a:spLocks noGrp="1"/>
          </p:cNvSpPr>
          <p:nvPr>
            <p:ph idx="1"/>
          </p:nvPr>
        </p:nvSpPr>
        <p:spPr>
          <a:xfrm>
            <a:off x="594360" y="1556792"/>
            <a:ext cx="7955280" cy="4706848"/>
          </a:xfrm>
        </p:spPr>
        <p:txBody>
          <a:bodyPr>
            <a:normAutofit fontScale="85000" lnSpcReduction="20000"/>
          </a:bodyPr>
          <a:lstStyle/>
          <a:p>
            <a:r>
              <a:rPr lang="sk-SK" dirty="0"/>
              <a:t>Najvyšším orgánom rodičovského združenia je plenárna schôdza rodičov, kde rodičia rozhodujú priamym verejným hlasovaním o najdôležitejších otázkach rodičovského združenia </a:t>
            </a:r>
          </a:p>
          <a:p>
            <a:pPr lvl="0"/>
            <a:r>
              <a:rPr lang="sk-SK" dirty="0"/>
              <a:t>Rozhodnutia plenárnej schôdze rodičov sú záväzné pre všetkých členov rodičovského združenia</a:t>
            </a:r>
          </a:p>
          <a:p>
            <a:pPr lvl="0"/>
            <a:r>
              <a:rPr lang="sk-SK" dirty="0"/>
              <a:t>Plenárna schôdza rodičov volí na svojom prvom zasadnutí v školskom roku členov Rodičovskej rady  a  jej  päť</a:t>
            </a:r>
            <a:r>
              <a:rPr lang="sk-SK" i="1" dirty="0"/>
              <a:t>členný výkonný</a:t>
            </a:r>
            <a:r>
              <a:rPr lang="sk-SK" dirty="0"/>
              <a:t> </a:t>
            </a:r>
            <a:r>
              <a:rPr lang="sk-SK" i="1" dirty="0"/>
              <a:t>výbor (predseda, pokladníčka, zapisovateľka a 2 členovia)</a:t>
            </a:r>
            <a:r>
              <a:rPr lang="sk-SK" dirty="0"/>
              <a:t>, ako aj 3 členov Kontrolnej a revíznej komisie        pri ZRPŠ. </a:t>
            </a:r>
          </a:p>
          <a:p>
            <a:pPr lvl="0"/>
            <a:r>
              <a:rPr lang="sk-SK" dirty="0"/>
              <a:t>Ďalšiu organizáciu rodičovského združenia tvorí Rodičovská rada, triedne aktívy, revízna a kontrolná komisia a účelové skupiny rodičov - aktivistov</a:t>
            </a:r>
          </a:p>
          <a:p>
            <a:r>
              <a:rPr lang="sk-SK" b="1" i="1" dirty="0"/>
              <a:t>Rodičovská rada (RR)</a:t>
            </a:r>
            <a:r>
              <a:rPr lang="sk-SK" dirty="0"/>
              <a:t> je riadiacim výkonným orgánom rodičovského združenia a jej 5-členný </a:t>
            </a:r>
            <a:r>
              <a:rPr lang="sk-SK" b="1" dirty="0"/>
              <a:t>výkonný výbor</a:t>
            </a:r>
            <a:r>
              <a:rPr lang="sk-SK" dirty="0"/>
              <a:t> </a:t>
            </a:r>
            <a:r>
              <a:rPr lang="sk-SK" i="1" dirty="0"/>
              <a:t>(predseda, pokladníčka, zapisovateľka a 2 členovia)</a:t>
            </a:r>
            <a:r>
              <a:rPr lang="sk-SK" dirty="0"/>
              <a:t>  rozhoduje v čase mimo zasadania  plenárnej schôdze rodičov v rámci rodičovského združenia. Je tvorená zástupcami triednych aktívov.</a:t>
            </a:r>
          </a:p>
          <a:p>
            <a:endParaRPr lang="sk-SK" dirty="0"/>
          </a:p>
        </p:txBody>
      </p:sp>
    </p:spTree>
    <p:extLst>
      <p:ext uri="{BB962C8B-B14F-4D97-AF65-F5344CB8AC3E}">
        <p14:creationId xmlns:p14="http://schemas.microsoft.com/office/powerpoint/2010/main" val="3704176601"/>
      </p:ext>
    </p:extLst>
  </p:cSld>
  <p:clrMapOvr>
    <a:masterClrMapping/>
  </p:clrMapOvr>
</p:sld>
</file>

<file path=ppt/theme/theme1.xml><?xml version="1.0" encoding="utf-8"?>
<a:theme xmlns:a="http://schemas.openxmlformats.org/drawingml/2006/main" name="Výpary">
  <a:themeElements>
    <a:clrScheme name="Výpary">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ýpary">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ýpary">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4398</TotalTime>
  <Words>4229</Words>
  <Application>Microsoft Office PowerPoint</Application>
  <PresentationFormat>Prezentácia na obrazovke (4:3)</PresentationFormat>
  <Paragraphs>657</Paragraphs>
  <Slides>57</Slides>
  <Notes>1</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57</vt:i4>
      </vt:variant>
    </vt:vector>
  </HeadingPairs>
  <TitlesOfParts>
    <vt:vector size="64" baseType="lpstr">
      <vt:lpstr>Arial</vt:lpstr>
      <vt:lpstr>Calibri</vt:lpstr>
      <vt:lpstr>Century Gothic</vt:lpstr>
      <vt:lpstr>Times New Roman</vt:lpstr>
      <vt:lpstr>Wingdings</vt:lpstr>
      <vt:lpstr>Wingdings 3</vt:lpstr>
      <vt:lpstr>Výpary</vt:lpstr>
      <vt:lpstr>Plenárne zasadnutie ZRPŠ pri SOŠP v Dolnom Kubíne</vt:lpstr>
      <vt:lpstr>Program schôdze ZRPŠ</vt:lpstr>
      <vt:lpstr>Triedny aktív 2023/2024</vt:lpstr>
      <vt:lpstr>Rodičovská rada pri ZRPŠ SOŠP Dolný Kubín – výkonný výbor</vt:lpstr>
      <vt:lpstr>Kontrolná a revízna komisia pri ZRPŠ SOŠP Dolný Kubín</vt:lpstr>
      <vt:lpstr>Vedenie SOŠP</vt:lpstr>
      <vt:lpstr>Štatút ZRPŠ www.sospknazia.sk</vt:lpstr>
      <vt:lpstr>   Poslanie a úlohy rodičovského združenia     </vt:lpstr>
      <vt:lpstr>Organizácia rodičovského združenia </vt:lpstr>
      <vt:lpstr>Triedny aktív</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Výchovno- vzdelávacie výsledky za školský rok 2022/23 </vt:lpstr>
      <vt:lpstr>Prezentácia programu PowerPoint</vt:lpstr>
      <vt:lpstr>Školské aktivity 2022/23  </vt:lpstr>
      <vt:lpstr>Prezentácia programu PowerPoint</vt:lpstr>
      <vt:lpstr>Prezentácia programu PowerPoint</vt:lpstr>
      <vt:lpstr>Prezentácia programu PowerPoint</vt:lpstr>
      <vt:lpstr>Prehľad  tried a žiakov  v školskom roku 2023/24  -</vt:lpstr>
      <vt:lpstr>Ospravedlňovanie absencie </vt:lpstr>
      <vt:lpstr>Smernica o šikane</vt:lpstr>
      <vt:lpstr>Podporné opatrenia</vt:lpstr>
      <vt:lpstr>Elektronická triedna kniha</vt:lpstr>
      <vt:lpstr>https://sospknazia.edupage.org</vt:lpstr>
      <vt:lpstr> </vt:lpstr>
      <vt:lpstr> EduPage – mobilná aplikácia</vt:lpstr>
      <vt:lpstr>Informácie pre  1. ročníky</vt:lpstr>
      <vt:lpstr>Ostatné informácie </vt:lpstr>
      <vt:lpstr>Školský podporný tím</vt:lpstr>
      <vt:lpstr>Informácie k praktickému vyučovaniu – k duálnemu a neduálnemu systému vzdelávania pre školský rok 2023/2024</vt:lpstr>
      <vt:lpstr>Prezentácia programu PowerPoint</vt:lpstr>
      <vt:lpstr>Prezentácia programu PowerPoint</vt:lpstr>
      <vt:lpstr>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Aktuálne informácie ohľadom aktivít školy          v školskom roku 2023/24</vt:lpstr>
      <vt:lpstr>Prezentácia programu PowerPoint</vt:lpstr>
      <vt:lpstr>Športová hala</vt:lpstr>
      <vt:lpstr>Turistická ubytovňa</vt:lpstr>
      <vt:lpstr>Ďalšie plánované aktivity</vt:lpstr>
      <vt:lpstr>    Hospodárenie školy k 31.8.2022</vt:lpstr>
      <vt:lpstr>V roku 2023 sme nadobudli: </vt:lpstr>
      <vt:lpstr>Kamerový systém školy</vt:lpstr>
      <vt:lpstr>Ďakujeme Vám za pozornosť a prajeme Vám pekný zvyšok dňa.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Plenárne zasadnutie ZRPŠ pri SOŠP v Dolnom Kubíne</dc:title>
  <dc:creator>Bellova</dc:creator>
  <cp:lastModifiedBy>Adriana Bellová</cp:lastModifiedBy>
  <cp:revision>803</cp:revision>
  <cp:lastPrinted>2020-10-22T13:00:46Z</cp:lastPrinted>
  <dcterms:created xsi:type="dcterms:W3CDTF">2014-10-21T11:34:49Z</dcterms:created>
  <dcterms:modified xsi:type="dcterms:W3CDTF">2023-10-10T11:43:17Z</dcterms:modified>
</cp:coreProperties>
</file>