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4" r:id="rId1"/>
  </p:sldMasterIdLst>
  <p:notesMasterIdLst>
    <p:notesMasterId r:id="rId77"/>
  </p:notesMasterIdLst>
  <p:sldIdLst>
    <p:sldId id="256" r:id="rId2"/>
    <p:sldId id="275" r:id="rId3"/>
    <p:sldId id="464" r:id="rId4"/>
    <p:sldId id="465" r:id="rId5"/>
    <p:sldId id="277" r:id="rId6"/>
    <p:sldId id="297" r:id="rId7"/>
    <p:sldId id="278" r:id="rId8"/>
    <p:sldId id="314" r:id="rId9"/>
    <p:sldId id="315" r:id="rId10"/>
    <p:sldId id="316" r:id="rId11"/>
    <p:sldId id="398" r:id="rId12"/>
    <p:sldId id="399" r:id="rId13"/>
    <p:sldId id="513" r:id="rId14"/>
    <p:sldId id="447" r:id="rId15"/>
    <p:sldId id="448" r:id="rId16"/>
    <p:sldId id="449" r:id="rId17"/>
    <p:sldId id="514" r:id="rId18"/>
    <p:sldId id="499" r:id="rId19"/>
    <p:sldId id="500" r:id="rId20"/>
    <p:sldId id="501" r:id="rId21"/>
    <p:sldId id="502" r:id="rId22"/>
    <p:sldId id="503" r:id="rId23"/>
    <p:sldId id="504" r:id="rId24"/>
    <p:sldId id="505" r:id="rId25"/>
    <p:sldId id="506" r:id="rId26"/>
    <p:sldId id="507" r:id="rId27"/>
    <p:sldId id="508" r:id="rId28"/>
    <p:sldId id="509" r:id="rId29"/>
    <p:sldId id="510" r:id="rId30"/>
    <p:sldId id="511" r:id="rId31"/>
    <p:sldId id="512" r:id="rId32"/>
    <p:sldId id="467" r:id="rId33"/>
    <p:sldId id="468" r:id="rId34"/>
    <p:sldId id="469" r:id="rId35"/>
    <p:sldId id="470" r:id="rId36"/>
    <p:sldId id="471" r:id="rId37"/>
    <p:sldId id="472" r:id="rId38"/>
    <p:sldId id="473" r:id="rId39"/>
    <p:sldId id="474" r:id="rId40"/>
    <p:sldId id="475" r:id="rId41"/>
    <p:sldId id="476" r:id="rId42"/>
    <p:sldId id="477" r:id="rId43"/>
    <p:sldId id="478" r:id="rId44"/>
    <p:sldId id="479" r:id="rId45"/>
    <p:sldId id="480" r:id="rId46"/>
    <p:sldId id="481" r:id="rId47"/>
    <p:sldId id="482" r:id="rId48"/>
    <p:sldId id="483" r:id="rId49"/>
    <p:sldId id="484" r:id="rId50"/>
    <p:sldId id="485" r:id="rId51"/>
    <p:sldId id="486" r:id="rId52"/>
    <p:sldId id="487" r:id="rId53"/>
    <p:sldId id="488" r:id="rId54"/>
    <p:sldId id="489" r:id="rId55"/>
    <p:sldId id="490" r:id="rId56"/>
    <p:sldId id="491" r:id="rId57"/>
    <p:sldId id="492" r:id="rId58"/>
    <p:sldId id="493" r:id="rId59"/>
    <p:sldId id="494" r:id="rId60"/>
    <p:sldId id="495" r:id="rId61"/>
    <p:sldId id="496" r:id="rId62"/>
    <p:sldId id="497" r:id="rId63"/>
    <p:sldId id="498" r:id="rId64"/>
    <p:sldId id="443" r:id="rId65"/>
    <p:sldId id="319" r:id="rId66"/>
    <p:sldId id="317" r:id="rId67"/>
    <p:sldId id="515" r:id="rId68"/>
    <p:sldId id="517" r:id="rId69"/>
    <p:sldId id="518" r:id="rId70"/>
    <p:sldId id="519" r:id="rId71"/>
    <p:sldId id="520" r:id="rId72"/>
    <p:sldId id="396" r:id="rId73"/>
    <p:sldId id="466" r:id="rId74"/>
    <p:sldId id="332" r:id="rId75"/>
    <p:sldId id="296" r:id="rId76"/>
  </p:sldIdLst>
  <p:sldSz cx="9144000" cy="6858000" type="screen4x3"/>
  <p:notesSz cx="6797675" cy="9926638"/>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149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redný štýl 2 - zvýrazneni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řední styl 2 – zvýraznění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Střední styl 2 – zvýraznění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Střední styl 2 – zvýraznění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433" autoAdjust="0"/>
    <p:restoredTop sz="94609" autoAdjust="0"/>
  </p:normalViewPr>
  <p:slideViewPr>
    <p:cSldViewPr>
      <p:cViewPr varScale="1">
        <p:scale>
          <a:sx n="83" d="100"/>
          <a:sy n="83" d="100"/>
        </p:scale>
        <p:origin x="1253"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rts/_rels/chart1.xml.rels><?xml version="1.0" encoding="UTF-8" standalone="yes"?>
<Relationships xmlns="http://schemas.openxmlformats.org/package/2006/relationships"><Relationship Id="rId1" Type="http://schemas.openxmlformats.org/officeDocument/2006/relationships/package" Target="../embeddings/H_rok_programu_Microsoft_Excel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spc="150" baseline="0">
                <a:solidFill>
                  <a:schemeClr val="tx1">
                    <a:lumMod val="50000"/>
                    <a:lumOff val="50000"/>
                  </a:schemeClr>
                </a:solidFill>
                <a:latin typeface="+mn-lt"/>
                <a:ea typeface="+mn-ea"/>
                <a:cs typeface="+mn-cs"/>
              </a:defRPr>
            </a:pPr>
            <a:r>
              <a:rPr lang="sk-SK" sz="1600" b="1" dirty="0">
                <a:solidFill>
                  <a:srgbClr val="1D1498"/>
                </a:solidFill>
              </a:rPr>
              <a:t>SOŠP </a:t>
            </a:r>
            <a:r>
              <a:rPr lang="sk-SK" sz="1600" b="1" dirty="0" err="1">
                <a:solidFill>
                  <a:srgbClr val="1D1498"/>
                </a:solidFill>
              </a:rPr>
              <a:t>Kňažia</a:t>
            </a:r>
            <a:r>
              <a:rPr lang="sk-SK" sz="1600" b="1" dirty="0">
                <a:solidFill>
                  <a:srgbClr val="1D1498"/>
                </a:solidFill>
              </a:rPr>
              <a:t> v školskom roku 2022/23 v </a:t>
            </a:r>
            <a:r>
              <a:rPr lang="sk-SK" sz="1600" b="1" dirty="0" err="1">
                <a:solidFill>
                  <a:srgbClr val="C00000"/>
                </a:solidFill>
              </a:rPr>
              <a:t>SdV</a:t>
            </a:r>
            <a:r>
              <a:rPr lang="sk-SK" sz="1600" b="1" dirty="0">
                <a:solidFill>
                  <a:srgbClr val="1D1498"/>
                </a:solidFill>
              </a:rPr>
              <a:t> a </a:t>
            </a:r>
            <a:r>
              <a:rPr lang="sk-SK" sz="1600" b="1" dirty="0" err="1">
                <a:solidFill>
                  <a:srgbClr val="C00000"/>
                </a:solidFill>
              </a:rPr>
              <a:t>sšv</a:t>
            </a:r>
            <a:r>
              <a:rPr lang="sk-SK" sz="1600" b="1" dirty="0">
                <a:solidFill>
                  <a:srgbClr val="C00000"/>
                </a:solidFill>
              </a:rPr>
              <a:t> </a:t>
            </a:r>
            <a:r>
              <a:rPr lang="sk-SK" sz="1600" b="1" dirty="0">
                <a:solidFill>
                  <a:srgbClr val="1D1498"/>
                </a:solidFill>
              </a:rPr>
              <a:t>spolupracuje</a:t>
            </a:r>
            <a:r>
              <a:rPr lang="sk-SK" sz="1600" b="1" dirty="0">
                <a:solidFill>
                  <a:srgbClr val="0070C0"/>
                </a:solidFill>
              </a:rPr>
              <a:t>.</a:t>
            </a:r>
          </a:p>
          <a:p>
            <a:pPr>
              <a:defRPr sz="1600" b="1" i="0" u="none" strike="noStrike" kern="1200" cap="all" spc="150" baseline="0">
                <a:solidFill>
                  <a:schemeClr val="tx1">
                    <a:lumMod val="50000"/>
                    <a:lumOff val="50000"/>
                  </a:schemeClr>
                </a:solidFill>
                <a:latin typeface="+mn-lt"/>
                <a:ea typeface="+mn-ea"/>
                <a:cs typeface="+mn-cs"/>
              </a:defRPr>
            </a:pPr>
            <a:endParaRPr lang="sk-SK" sz="1600" b="1" dirty="0">
              <a:solidFill>
                <a:srgbClr val="0070C0"/>
              </a:solidFill>
            </a:endParaRPr>
          </a:p>
          <a:p>
            <a:pPr>
              <a:defRPr sz="1600" b="1" i="0" u="none" strike="noStrike" kern="1200" cap="all" spc="150" baseline="0">
                <a:solidFill>
                  <a:schemeClr val="tx1">
                    <a:lumMod val="50000"/>
                    <a:lumOff val="50000"/>
                  </a:schemeClr>
                </a:solidFill>
                <a:latin typeface="+mn-lt"/>
                <a:ea typeface="+mn-ea"/>
                <a:cs typeface="+mn-cs"/>
              </a:defRPr>
            </a:pPr>
            <a:endParaRPr lang="sk-SK" sz="1600" b="1" dirty="0">
              <a:solidFill>
                <a:srgbClr val="0070C0"/>
              </a:solidFill>
            </a:endParaRPr>
          </a:p>
          <a:p>
            <a:pPr>
              <a:defRPr sz="1600" b="1" i="0" u="none" strike="noStrike" kern="1200" cap="all" spc="150" baseline="0">
                <a:solidFill>
                  <a:schemeClr val="tx1">
                    <a:lumMod val="50000"/>
                    <a:lumOff val="50000"/>
                  </a:schemeClr>
                </a:solidFill>
                <a:latin typeface="+mn-lt"/>
                <a:ea typeface="+mn-ea"/>
                <a:cs typeface="+mn-cs"/>
              </a:defRPr>
            </a:pPr>
            <a:endParaRPr lang="sk-SK" sz="1600" b="1" dirty="0">
              <a:solidFill>
                <a:srgbClr val="0070C0"/>
              </a:solidFill>
            </a:endParaRPr>
          </a:p>
          <a:p>
            <a:pPr>
              <a:defRPr sz="1600" b="1" i="0" u="none" strike="noStrike" kern="1200" cap="all" spc="150" baseline="0">
                <a:solidFill>
                  <a:schemeClr val="tx1">
                    <a:lumMod val="50000"/>
                    <a:lumOff val="50000"/>
                  </a:schemeClr>
                </a:solidFill>
                <a:latin typeface="+mn-lt"/>
                <a:ea typeface="+mn-ea"/>
                <a:cs typeface="+mn-cs"/>
              </a:defRPr>
            </a:pPr>
            <a:r>
              <a:rPr lang="sk-SK" sz="1600" b="1" dirty="0">
                <a:solidFill>
                  <a:srgbClr val="00B050"/>
                </a:solidFill>
              </a:rPr>
              <a:t>SPOLU 40</a:t>
            </a:r>
            <a:r>
              <a:rPr lang="sk-SK" sz="1600" b="1" baseline="0" dirty="0">
                <a:solidFill>
                  <a:srgbClr val="00B050"/>
                </a:solidFill>
              </a:rPr>
              <a:t> firiem</a:t>
            </a:r>
            <a:r>
              <a:rPr lang="sk-SK" sz="1600" b="1" dirty="0">
                <a:solidFill>
                  <a:srgbClr val="00B050"/>
                </a:solidFill>
              </a:rPr>
              <a:t> </a:t>
            </a:r>
          </a:p>
        </c:rich>
      </c:tx>
      <c:layout>
        <c:manualLayout>
          <c:xMode val="edge"/>
          <c:yMode val="edge"/>
          <c:x val="9.2246978226909027E-2"/>
          <c:y val="3.3121045686179393E-2"/>
        </c:manualLayout>
      </c:layout>
      <c:overlay val="0"/>
      <c:spPr>
        <a:noFill/>
        <a:ln>
          <a:noFill/>
        </a:ln>
        <a:effectLst/>
      </c:spPr>
    </c:title>
    <c:autoTitleDeleted val="0"/>
    <c:plotArea>
      <c:layout>
        <c:manualLayout>
          <c:layoutTarget val="inner"/>
          <c:xMode val="edge"/>
          <c:yMode val="edge"/>
          <c:x val="5.6198262551326497E-2"/>
          <c:y val="0.23579424441419214"/>
          <c:w val="0.92400518423123057"/>
          <c:h val="0.64860417829380546"/>
        </c:manualLayout>
      </c:layout>
      <c:barChart>
        <c:barDir val="col"/>
        <c:grouping val="clustered"/>
        <c:varyColors val="0"/>
        <c:ser>
          <c:idx val="0"/>
          <c:order val="0"/>
          <c:tx>
            <c:strRef>
              <c:f>Hárok1!$B$1</c:f>
              <c:strCache>
                <c:ptCount val="1"/>
                <c:pt idx="0">
                  <c:v>Počet firiem</c:v>
                </c:pt>
              </c:strCache>
            </c:strRef>
          </c:tx>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00B050"/>
                    </a:solidFill>
                    <a:latin typeface="+mn-lt"/>
                    <a:ea typeface="+mn-ea"/>
                    <a:cs typeface="+mn-cs"/>
                  </a:defRPr>
                </a:pPr>
                <a:endParaRPr lang="sk-SK"/>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Hárok1!$A$2:$A$6</c:f>
              <c:strCache>
                <c:ptCount val="3"/>
                <c:pt idx="0">
                  <c:v>Strojárske firmy</c:v>
                </c:pt>
                <c:pt idx="1">
                  <c:v>Elektro firmy</c:v>
                </c:pt>
                <c:pt idx="2">
                  <c:v>Autoopravárenské firmy</c:v>
                </c:pt>
              </c:strCache>
            </c:strRef>
          </c:cat>
          <c:val>
            <c:numRef>
              <c:f>Hárok1!$B$2:$B$6</c:f>
              <c:numCache>
                <c:formatCode>General</c:formatCode>
                <c:ptCount val="5"/>
                <c:pt idx="0">
                  <c:v>19</c:v>
                </c:pt>
                <c:pt idx="1">
                  <c:v>11</c:v>
                </c:pt>
                <c:pt idx="2">
                  <c:v>10</c:v>
                </c:pt>
              </c:numCache>
            </c:numRef>
          </c:val>
          <c:extLst xmlns:c16r2="http://schemas.microsoft.com/office/drawing/2015/06/chart">
            <c:ext xmlns:c16="http://schemas.microsoft.com/office/drawing/2014/chart" uri="{C3380CC4-5D6E-409C-BE32-E72D297353CC}">
              <c16:uniqueId val="{00000000-1BF8-426F-9286-FF3A7AB82EBF}"/>
            </c:ext>
          </c:extLst>
        </c:ser>
        <c:dLbls>
          <c:showLegendKey val="0"/>
          <c:showVal val="1"/>
          <c:showCatName val="0"/>
          <c:showSerName val="0"/>
          <c:showPercent val="0"/>
          <c:showBubbleSize val="0"/>
        </c:dLbls>
        <c:gapWidth val="164"/>
        <c:overlap val="-22"/>
        <c:axId val="302081856"/>
        <c:axId val="302087840"/>
      </c:barChart>
      <c:catAx>
        <c:axId val="302081856"/>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rgbClr val="FF0000"/>
                </a:solidFill>
                <a:latin typeface="+mn-lt"/>
                <a:ea typeface="+mn-ea"/>
                <a:cs typeface="+mn-cs"/>
              </a:defRPr>
            </a:pPr>
            <a:endParaRPr lang="sk-SK"/>
          </a:p>
        </c:txPr>
        <c:crossAx val="302087840"/>
        <c:crosses val="autoZero"/>
        <c:auto val="1"/>
        <c:lblAlgn val="ctr"/>
        <c:lblOffset val="100"/>
        <c:noMultiLvlLbl val="0"/>
      </c:catAx>
      <c:valAx>
        <c:axId val="30208784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rgbClr val="002060"/>
                </a:solidFill>
                <a:latin typeface="+mn-lt"/>
                <a:ea typeface="+mn-ea"/>
                <a:cs typeface="+mn-cs"/>
              </a:defRPr>
            </a:pPr>
            <a:endParaRPr lang="sk-SK"/>
          </a:p>
        </c:txPr>
        <c:crossAx val="302081856"/>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k-SK"/>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hlavičky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sk-SK"/>
          </a:p>
        </p:txBody>
      </p:sp>
      <p:sp>
        <p:nvSpPr>
          <p:cNvPr id="3" name="Zástupný symbol dátumu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A42D476C-C628-47CF-9065-4FD0B53249BA}" type="datetimeFigureOut">
              <a:rPr lang="sk-SK" smtClean="0"/>
              <a:t>4. 10. 2022</a:t>
            </a:fld>
            <a:endParaRPr lang="sk-SK"/>
          </a:p>
        </p:txBody>
      </p:sp>
      <p:sp>
        <p:nvSpPr>
          <p:cNvPr id="4" name="Zástupný symbol obrazu snímky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sk-SK"/>
          </a:p>
        </p:txBody>
      </p:sp>
      <p:sp>
        <p:nvSpPr>
          <p:cNvPr id="5" name="Zástupný symbol poznámok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6" name="Zástupný symbol päty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sk-SK"/>
          </a:p>
        </p:txBody>
      </p:sp>
      <p:sp>
        <p:nvSpPr>
          <p:cNvPr id="7" name="Zástupný symbol čísla snímky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D4B5A872-95A5-4AC1-9AC1-B765CAA54DC1}" type="slidenum">
              <a:rPr lang="sk-SK" smtClean="0"/>
              <a:t>‹#›</a:t>
            </a:fld>
            <a:endParaRPr lang="sk-SK"/>
          </a:p>
        </p:txBody>
      </p:sp>
    </p:spTree>
    <p:extLst>
      <p:ext uri="{BB962C8B-B14F-4D97-AF65-F5344CB8AC3E}">
        <p14:creationId xmlns:p14="http://schemas.microsoft.com/office/powerpoint/2010/main" val="2947248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D4B5A872-95A5-4AC1-9AC1-B765CAA54DC1}" type="slidenum">
              <a:rPr lang="sk-SK" smtClean="0"/>
              <a:t>16</a:t>
            </a:fld>
            <a:endParaRPr lang="sk-SK"/>
          </a:p>
        </p:txBody>
      </p:sp>
    </p:spTree>
    <p:extLst>
      <p:ext uri="{BB962C8B-B14F-4D97-AF65-F5344CB8AC3E}">
        <p14:creationId xmlns:p14="http://schemas.microsoft.com/office/powerpoint/2010/main" val="1884547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D4B5A872-95A5-4AC1-9AC1-B765CAA54DC1}" type="slidenum">
              <a:rPr lang="sk-SK" smtClean="0"/>
              <a:t>40</a:t>
            </a:fld>
            <a:endParaRPr lang="sk-SK"/>
          </a:p>
        </p:txBody>
      </p:sp>
    </p:spTree>
    <p:extLst>
      <p:ext uri="{BB962C8B-B14F-4D97-AF65-F5344CB8AC3E}">
        <p14:creationId xmlns:p14="http://schemas.microsoft.com/office/powerpoint/2010/main" val="36609053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á snímka">
    <p:bg>
      <p:bgRef idx="1002">
        <a:schemeClr val="bg1"/>
      </p:bgRef>
    </p:bg>
    <p:spTree>
      <p:nvGrpSpPr>
        <p:cNvPr id="1" name=""/>
        <p:cNvGrpSpPr/>
        <p:nvPr/>
      </p:nvGrpSpPr>
      <p:grpSpPr>
        <a:xfrm>
          <a:off x="0" y="0"/>
          <a:ext cx="0" cy="0"/>
          <a:chOff x="0" y="0"/>
          <a:chExt cx="0" cy="0"/>
        </a:xfrm>
      </p:grpSpPr>
      <p:sp>
        <p:nvSpPr>
          <p:cNvPr id="8" name="Obdĺžnik 7"/>
          <p:cNvSpPr/>
          <p:nvPr/>
        </p:nvSpPr>
        <p:spPr>
          <a:xfrm flipH="1">
            <a:off x="2667000" y="0"/>
            <a:ext cx="6477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ovná spojnica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p>
            <a:endParaRPr kumimoji="0" lang="en-US"/>
          </a:p>
        </p:txBody>
      </p:sp>
      <p:sp>
        <p:nvSpPr>
          <p:cNvPr id="12" name="Nadpis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sk-SK"/>
              <a:t>Upravte štýly predlohy textu</a:t>
            </a:r>
            <a:endParaRPr kumimoji="0" lang="en-US"/>
          </a:p>
        </p:txBody>
      </p:sp>
      <p:sp>
        <p:nvSpPr>
          <p:cNvPr id="25" name="Podnadpis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sk-SK"/>
              <a:t>Upravte štýl predlohy podnadpisov</a:t>
            </a:r>
            <a:endParaRPr kumimoji="0" lang="en-US"/>
          </a:p>
        </p:txBody>
      </p:sp>
      <p:sp>
        <p:nvSpPr>
          <p:cNvPr id="31" name="Zástupný symbol dátumu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fld id="{324806F1-CC85-49EA-A33A-F55769FA152E}" type="datetimeFigureOut">
              <a:rPr lang="sk-SK" smtClean="0"/>
              <a:pPr/>
              <a:t>4. 10. 2022</a:t>
            </a:fld>
            <a:endParaRPr lang="sk-SK"/>
          </a:p>
        </p:txBody>
      </p:sp>
      <p:sp>
        <p:nvSpPr>
          <p:cNvPr id="18" name="Zástupný symbol päty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endParaRPr lang="sk-SK"/>
          </a:p>
        </p:txBody>
      </p:sp>
      <p:sp>
        <p:nvSpPr>
          <p:cNvPr id="29" name="Zástupný symbol čísla snímky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fld id="{DBED2740-57E2-4E31-85EB-97C6FF3AE835}" type="slidenum">
              <a:rPr lang="sk-SK" smtClean="0"/>
              <a:pPr/>
              <a:t>‹#›</a:t>
            </a:fld>
            <a:endParaRPr lang="sk-SK"/>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sk-SK"/>
              <a:t>Upravte štýly predlohy textu</a:t>
            </a:r>
            <a:endParaRPr kumimoji="0" lang="en-US"/>
          </a:p>
        </p:txBody>
      </p:sp>
      <p:sp>
        <p:nvSpPr>
          <p:cNvPr id="3" name="Zástupný symbol zvislého textu 2"/>
          <p:cNvSpPr>
            <a:spLocks noGrp="1"/>
          </p:cNvSpPr>
          <p:nvPr>
            <p:ph type="body" orient="vert" idx="1"/>
          </p:nvPr>
        </p:nvSpPr>
        <p:spPr/>
        <p:txBody>
          <a:bodyPr vert="eaVert"/>
          <a:lstStyle/>
          <a:p>
            <a:pPr lvl="0" eaLnBrk="1" latinLnBrk="0" hangingPunct="1"/>
            <a:r>
              <a:rPr lang="sk-SK"/>
              <a:t>Upravte štýl predlohy textu.</a:t>
            </a:r>
          </a:p>
          <a:p>
            <a:pPr lvl="1" eaLnBrk="1" latinLnBrk="0" hangingPunct="1"/>
            <a:r>
              <a:rPr lang="sk-SK"/>
              <a:t>Druhá úroveň</a:t>
            </a:r>
          </a:p>
          <a:p>
            <a:pPr lvl="2" eaLnBrk="1" latinLnBrk="0" hangingPunct="1"/>
            <a:r>
              <a:rPr lang="sk-SK"/>
              <a:t>Tretia úroveň</a:t>
            </a:r>
          </a:p>
          <a:p>
            <a:pPr lvl="3" eaLnBrk="1" latinLnBrk="0" hangingPunct="1"/>
            <a:r>
              <a:rPr lang="sk-SK"/>
              <a:t>Štvrtá úroveň</a:t>
            </a:r>
          </a:p>
          <a:p>
            <a:pPr lvl="4" eaLnBrk="1" latinLnBrk="0" hangingPunct="1"/>
            <a:r>
              <a:rPr lang="sk-SK"/>
              <a:t>Piata úroveň</a:t>
            </a:r>
            <a:endParaRPr kumimoji="0" lang="en-US"/>
          </a:p>
        </p:txBody>
      </p:sp>
      <p:sp>
        <p:nvSpPr>
          <p:cNvPr id="4" name="Zástupný symbol dátumu 3"/>
          <p:cNvSpPr>
            <a:spLocks noGrp="1"/>
          </p:cNvSpPr>
          <p:nvPr>
            <p:ph type="dt" sz="half" idx="10"/>
          </p:nvPr>
        </p:nvSpPr>
        <p:spPr/>
        <p:txBody>
          <a:bodyPr/>
          <a:lstStyle/>
          <a:p>
            <a:fld id="{324806F1-CC85-49EA-A33A-F55769FA152E}" type="datetimeFigureOut">
              <a:rPr lang="sk-SK" smtClean="0"/>
              <a:pPr/>
              <a:t>4. 10. 2022</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DBED2740-57E2-4E31-85EB-97C6FF3AE835}" type="slidenum">
              <a:rPr lang="sk-SK" smtClean="0"/>
              <a:pPr/>
              <a:t>‹#›</a:t>
            </a:fld>
            <a:endParaRPr lang="sk-SK"/>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p:cNvSpPr>
            <a:spLocks noGrp="1"/>
          </p:cNvSpPr>
          <p:nvPr>
            <p:ph type="title" orient="vert"/>
          </p:nvPr>
        </p:nvSpPr>
        <p:spPr>
          <a:xfrm>
            <a:off x="6553200" y="274955"/>
            <a:ext cx="1524000" cy="5851525"/>
          </a:xfrm>
        </p:spPr>
        <p:txBody>
          <a:bodyPr vert="eaVert" anchor="t"/>
          <a:lstStyle/>
          <a:p>
            <a:r>
              <a:rPr kumimoji="0" lang="sk-SK"/>
              <a:t>Upravte štýly predlohy textu</a:t>
            </a:r>
            <a:endParaRPr kumimoji="0" lang="en-US"/>
          </a:p>
        </p:txBody>
      </p:sp>
      <p:sp>
        <p:nvSpPr>
          <p:cNvPr id="3" name="Zástupný symbol zvislého textu 2"/>
          <p:cNvSpPr>
            <a:spLocks noGrp="1"/>
          </p:cNvSpPr>
          <p:nvPr>
            <p:ph type="body" orient="vert" idx="1"/>
          </p:nvPr>
        </p:nvSpPr>
        <p:spPr>
          <a:xfrm>
            <a:off x="457200" y="274642"/>
            <a:ext cx="6019800" cy="5851525"/>
          </a:xfrm>
        </p:spPr>
        <p:txBody>
          <a:bodyPr vert="eaVert"/>
          <a:lstStyle/>
          <a:p>
            <a:pPr lvl="0" eaLnBrk="1" latinLnBrk="0" hangingPunct="1"/>
            <a:r>
              <a:rPr lang="sk-SK"/>
              <a:t>Upravte štýl predlohy textu.</a:t>
            </a:r>
          </a:p>
          <a:p>
            <a:pPr lvl="1" eaLnBrk="1" latinLnBrk="0" hangingPunct="1"/>
            <a:r>
              <a:rPr lang="sk-SK"/>
              <a:t>Druhá úroveň</a:t>
            </a:r>
          </a:p>
          <a:p>
            <a:pPr lvl="2" eaLnBrk="1" latinLnBrk="0" hangingPunct="1"/>
            <a:r>
              <a:rPr lang="sk-SK"/>
              <a:t>Tretia úroveň</a:t>
            </a:r>
          </a:p>
          <a:p>
            <a:pPr lvl="3" eaLnBrk="1" latinLnBrk="0" hangingPunct="1"/>
            <a:r>
              <a:rPr lang="sk-SK"/>
              <a:t>Štvrtá úroveň</a:t>
            </a:r>
          </a:p>
          <a:p>
            <a:pPr lvl="4" eaLnBrk="1" latinLnBrk="0" hangingPunct="1"/>
            <a:r>
              <a:rPr lang="sk-SK"/>
              <a:t>Piata úroveň</a:t>
            </a:r>
            <a:endParaRPr kumimoji="0" lang="en-US"/>
          </a:p>
        </p:txBody>
      </p:sp>
      <p:sp>
        <p:nvSpPr>
          <p:cNvPr id="4" name="Zástupný symbol dátumu 3"/>
          <p:cNvSpPr>
            <a:spLocks noGrp="1"/>
          </p:cNvSpPr>
          <p:nvPr>
            <p:ph type="dt" sz="half" idx="10"/>
          </p:nvPr>
        </p:nvSpPr>
        <p:spPr>
          <a:xfrm>
            <a:off x="4242816" y="6557946"/>
            <a:ext cx="2002464" cy="226902"/>
          </a:xfrm>
        </p:spPr>
        <p:txBody>
          <a:bodyPr/>
          <a:lstStyle/>
          <a:p>
            <a:fld id="{324806F1-CC85-49EA-A33A-F55769FA152E}" type="datetimeFigureOut">
              <a:rPr lang="sk-SK" smtClean="0"/>
              <a:pPr/>
              <a:t>4. 10. 2022</a:t>
            </a:fld>
            <a:endParaRPr lang="sk-SK"/>
          </a:p>
        </p:txBody>
      </p:sp>
      <p:sp>
        <p:nvSpPr>
          <p:cNvPr id="5" name="Zástupný symbol päty 4"/>
          <p:cNvSpPr>
            <a:spLocks noGrp="1"/>
          </p:cNvSpPr>
          <p:nvPr>
            <p:ph type="ftr" sz="quarter" idx="11"/>
          </p:nvPr>
        </p:nvSpPr>
        <p:spPr>
          <a:xfrm>
            <a:off x="457200" y="6556248"/>
            <a:ext cx="3657600" cy="228600"/>
          </a:xfrm>
        </p:spPr>
        <p:txBody>
          <a:bodyPr/>
          <a:lstStyle/>
          <a:p>
            <a:endParaRPr lang="sk-SK"/>
          </a:p>
        </p:txBody>
      </p:sp>
      <p:sp>
        <p:nvSpPr>
          <p:cNvPr id="6" name="Zástupný symbol čísla snímky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fld id="{DBED2740-57E2-4E31-85EB-97C6FF3AE835}" type="slidenum">
              <a:rPr lang="sk-SK" smtClean="0"/>
              <a:pPr/>
              <a:t>‹#›</a:t>
            </a:fld>
            <a:endParaRPr lang="sk-SK"/>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sk-SK"/>
              <a:t>Upravte štýly predlohy textu</a:t>
            </a:r>
            <a:endParaRPr kumimoji="0" lang="en-US"/>
          </a:p>
        </p:txBody>
      </p:sp>
      <p:sp>
        <p:nvSpPr>
          <p:cNvPr id="3" name="Zástupný symbol obsahu 2"/>
          <p:cNvSpPr>
            <a:spLocks noGrp="1"/>
          </p:cNvSpPr>
          <p:nvPr>
            <p:ph idx="1"/>
          </p:nvPr>
        </p:nvSpPr>
        <p:spPr/>
        <p:txBody>
          <a:bodyPr/>
          <a:lstStyle/>
          <a:p>
            <a:pPr lvl="0" eaLnBrk="1" latinLnBrk="0" hangingPunct="1"/>
            <a:r>
              <a:rPr lang="sk-SK"/>
              <a:t>Upravte štýl predlohy textu.</a:t>
            </a:r>
          </a:p>
          <a:p>
            <a:pPr lvl="1" eaLnBrk="1" latinLnBrk="0" hangingPunct="1"/>
            <a:r>
              <a:rPr lang="sk-SK"/>
              <a:t>Druhá úroveň</a:t>
            </a:r>
          </a:p>
          <a:p>
            <a:pPr lvl="2" eaLnBrk="1" latinLnBrk="0" hangingPunct="1"/>
            <a:r>
              <a:rPr lang="sk-SK"/>
              <a:t>Tretia úroveň</a:t>
            </a:r>
          </a:p>
          <a:p>
            <a:pPr lvl="3" eaLnBrk="1" latinLnBrk="0" hangingPunct="1"/>
            <a:r>
              <a:rPr lang="sk-SK"/>
              <a:t>Štvrtá úroveň</a:t>
            </a:r>
          </a:p>
          <a:p>
            <a:pPr lvl="4" eaLnBrk="1" latinLnBrk="0" hangingPunct="1"/>
            <a:r>
              <a:rPr lang="sk-SK"/>
              <a:t>Piata úroveň</a:t>
            </a:r>
            <a:endParaRPr kumimoji="0" lang="en-US"/>
          </a:p>
        </p:txBody>
      </p:sp>
      <p:sp>
        <p:nvSpPr>
          <p:cNvPr id="4" name="Zástupný symbol dátumu 3"/>
          <p:cNvSpPr>
            <a:spLocks noGrp="1"/>
          </p:cNvSpPr>
          <p:nvPr>
            <p:ph type="dt" sz="half" idx="10"/>
          </p:nvPr>
        </p:nvSpPr>
        <p:spPr/>
        <p:txBody>
          <a:bodyPr/>
          <a:lstStyle/>
          <a:p>
            <a:fld id="{324806F1-CC85-49EA-A33A-F55769FA152E}" type="datetimeFigureOut">
              <a:rPr lang="sk-SK" smtClean="0"/>
              <a:pPr/>
              <a:t>4. 10. 2022</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DBED2740-57E2-4E31-85EB-97C6FF3AE835}" type="slidenum">
              <a:rPr lang="sk-SK" smtClean="0"/>
              <a:pPr/>
              <a:t>‹#›</a:t>
            </a:fld>
            <a:endParaRPr lang="sk-SK"/>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bg>
      <p:bgRef idx="1001">
        <a:schemeClr val="bg1"/>
      </p:bgRef>
    </p:bg>
    <p:spTree>
      <p:nvGrpSpPr>
        <p:cNvPr id="1" name=""/>
        <p:cNvGrpSpPr/>
        <p:nvPr/>
      </p:nvGrpSpPr>
      <p:grpSpPr>
        <a:xfrm>
          <a:off x="0" y="0"/>
          <a:ext cx="0" cy="0"/>
          <a:chOff x="0" y="0"/>
          <a:chExt cx="0" cy="0"/>
        </a:xfrm>
      </p:grpSpPr>
      <p:sp>
        <p:nvSpPr>
          <p:cNvPr id="2" name="Nadpis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sk-SK"/>
              <a:t>Upravte štýly predlohy textu</a:t>
            </a:r>
            <a:endParaRPr kumimoji="0" lang="en-US"/>
          </a:p>
        </p:txBody>
      </p:sp>
      <p:sp>
        <p:nvSpPr>
          <p:cNvPr id="3" name="Zástupný symbol textu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sk-SK"/>
              <a:t>Upravte štýl predlohy textu.</a:t>
            </a:r>
          </a:p>
        </p:txBody>
      </p:sp>
      <p:sp>
        <p:nvSpPr>
          <p:cNvPr id="4" name="Zástupný symbol dátumu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fld id="{324806F1-CC85-49EA-A33A-F55769FA152E}" type="datetimeFigureOut">
              <a:rPr lang="sk-SK" smtClean="0"/>
              <a:pPr/>
              <a:t>4. 10. 2022</a:t>
            </a:fld>
            <a:endParaRPr lang="sk-SK"/>
          </a:p>
        </p:txBody>
      </p:sp>
      <p:sp>
        <p:nvSpPr>
          <p:cNvPr id="5" name="Zástupný symbol päty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endParaRPr lang="sk-SK"/>
          </a:p>
        </p:txBody>
      </p:sp>
      <p:sp>
        <p:nvSpPr>
          <p:cNvPr id="6" name="Zástupný symbol čísla snímky 5"/>
          <p:cNvSpPr>
            <a:spLocks noGrp="1"/>
          </p:cNvSpPr>
          <p:nvPr>
            <p:ph type="sldNum" sz="quarter" idx="12"/>
          </p:nvPr>
        </p:nvSpPr>
        <p:spPr>
          <a:xfrm>
            <a:off x="6733952" y="6555112"/>
            <a:ext cx="588336" cy="228600"/>
          </a:xfrm>
        </p:spPr>
        <p:txBody>
          <a:bodyPr/>
          <a:lstStyle/>
          <a:p>
            <a:fld id="{DBED2740-57E2-4E31-85EB-97C6FF3AE835}" type="slidenum">
              <a:rPr lang="sk-SK" smtClean="0"/>
              <a:pPr/>
              <a:t>‹#›</a:t>
            </a:fld>
            <a:endParaRPr lang="sk-SK"/>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320040"/>
            <a:ext cx="7242048" cy="1143000"/>
          </a:xfrm>
        </p:spPr>
        <p:txBody>
          <a:bodyPr/>
          <a:lstStyle/>
          <a:p>
            <a:r>
              <a:rPr kumimoji="0" lang="sk-SK"/>
              <a:t>Upravte štýly predlohy textu</a:t>
            </a:r>
            <a:endParaRPr kumimoji="0" lang="en-US"/>
          </a:p>
        </p:txBody>
      </p:sp>
      <p:sp>
        <p:nvSpPr>
          <p:cNvPr id="3" name="Zástupný symbol obsahu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sk-SK"/>
              <a:t>Upravte štýl predlohy textu.</a:t>
            </a:r>
          </a:p>
          <a:p>
            <a:pPr lvl="1" eaLnBrk="1" latinLnBrk="0" hangingPunct="1"/>
            <a:r>
              <a:rPr lang="sk-SK"/>
              <a:t>Druhá úroveň</a:t>
            </a:r>
          </a:p>
          <a:p>
            <a:pPr lvl="2" eaLnBrk="1" latinLnBrk="0" hangingPunct="1"/>
            <a:r>
              <a:rPr lang="sk-SK"/>
              <a:t>Tretia úroveň</a:t>
            </a:r>
          </a:p>
          <a:p>
            <a:pPr lvl="3" eaLnBrk="1" latinLnBrk="0" hangingPunct="1"/>
            <a:r>
              <a:rPr lang="sk-SK"/>
              <a:t>Štvrtá úroveň</a:t>
            </a:r>
          </a:p>
          <a:p>
            <a:pPr lvl="4" eaLnBrk="1" latinLnBrk="0" hangingPunct="1"/>
            <a:r>
              <a:rPr lang="sk-SK"/>
              <a:t>Piata úroveň</a:t>
            </a:r>
            <a:endParaRPr kumimoji="0" lang="en-US"/>
          </a:p>
        </p:txBody>
      </p:sp>
      <p:sp>
        <p:nvSpPr>
          <p:cNvPr id="4" name="Zástupný symbol obsahu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sk-SK"/>
              <a:t>Upravte štýl predlohy textu.</a:t>
            </a:r>
          </a:p>
          <a:p>
            <a:pPr lvl="1" eaLnBrk="1" latinLnBrk="0" hangingPunct="1"/>
            <a:r>
              <a:rPr lang="sk-SK"/>
              <a:t>Druhá úroveň</a:t>
            </a:r>
          </a:p>
          <a:p>
            <a:pPr lvl="2" eaLnBrk="1" latinLnBrk="0" hangingPunct="1"/>
            <a:r>
              <a:rPr lang="sk-SK"/>
              <a:t>Tretia úroveň</a:t>
            </a:r>
          </a:p>
          <a:p>
            <a:pPr lvl="3" eaLnBrk="1" latinLnBrk="0" hangingPunct="1"/>
            <a:r>
              <a:rPr lang="sk-SK"/>
              <a:t>Štvrtá úroveň</a:t>
            </a:r>
          </a:p>
          <a:p>
            <a:pPr lvl="4" eaLnBrk="1" latinLnBrk="0" hangingPunct="1"/>
            <a:r>
              <a:rPr lang="sk-SK"/>
              <a:t>Piata úroveň</a:t>
            </a:r>
            <a:endParaRPr kumimoji="0" lang="en-US"/>
          </a:p>
        </p:txBody>
      </p:sp>
      <p:sp>
        <p:nvSpPr>
          <p:cNvPr id="5" name="Zástupný symbol dátumu 4"/>
          <p:cNvSpPr>
            <a:spLocks noGrp="1"/>
          </p:cNvSpPr>
          <p:nvPr>
            <p:ph type="dt" sz="half" idx="10"/>
          </p:nvPr>
        </p:nvSpPr>
        <p:spPr/>
        <p:txBody>
          <a:bodyPr/>
          <a:lstStyle/>
          <a:p>
            <a:fld id="{324806F1-CC85-49EA-A33A-F55769FA152E}" type="datetimeFigureOut">
              <a:rPr lang="sk-SK" smtClean="0"/>
              <a:pPr/>
              <a:t>4. 10. 2022</a:t>
            </a:fld>
            <a:endParaRPr lang="sk-SK"/>
          </a:p>
        </p:txBody>
      </p:sp>
      <p:sp>
        <p:nvSpPr>
          <p:cNvPr id="6" name="Zástupný symbol päty 5"/>
          <p:cNvSpPr>
            <a:spLocks noGrp="1"/>
          </p:cNvSpPr>
          <p:nvPr>
            <p:ph type="ftr" sz="quarter" idx="11"/>
          </p:nvPr>
        </p:nvSpPr>
        <p:spPr/>
        <p:txBody>
          <a:bodyPr/>
          <a:lstStyle/>
          <a:p>
            <a:endParaRPr lang="sk-SK"/>
          </a:p>
        </p:txBody>
      </p:sp>
      <p:sp>
        <p:nvSpPr>
          <p:cNvPr id="7" name="Zástupný symbol čísla snímky 6"/>
          <p:cNvSpPr>
            <a:spLocks noGrp="1"/>
          </p:cNvSpPr>
          <p:nvPr>
            <p:ph type="sldNum" sz="quarter" idx="12"/>
          </p:nvPr>
        </p:nvSpPr>
        <p:spPr/>
        <p:txBody>
          <a:bodyPr/>
          <a:lstStyle/>
          <a:p>
            <a:fld id="{DBED2740-57E2-4E31-85EB-97C6FF3AE835}" type="slidenum">
              <a:rPr lang="sk-SK" smtClean="0"/>
              <a:pPr/>
              <a:t>‹#›</a:t>
            </a:fld>
            <a:endParaRPr lang="sk-SK"/>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p:cNvSpPr>
            <a:spLocks noGrp="1"/>
          </p:cNvSpPr>
          <p:nvPr>
            <p:ph type="title"/>
          </p:nvPr>
        </p:nvSpPr>
        <p:spPr>
          <a:xfrm>
            <a:off x="457200" y="320040"/>
            <a:ext cx="7242048" cy="1143000"/>
          </a:xfrm>
        </p:spPr>
        <p:txBody>
          <a:bodyPr anchor="b"/>
          <a:lstStyle>
            <a:lvl1pPr>
              <a:defRPr/>
            </a:lvl1pPr>
            <a:extLst/>
          </a:lstStyle>
          <a:p>
            <a:r>
              <a:rPr kumimoji="0" lang="sk-SK"/>
              <a:t>Upravte štýly predlohy textu</a:t>
            </a:r>
            <a:endParaRPr kumimoji="0" lang="en-US"/>
          </a:p>
        </p:txBody>
      </p:sp>
      <p:sp>
        <p:nvSpPr>
          <p:cNvPr id="3" name="Zástupný symbol textu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sk-SK"/>
              <a:t>Upravte štýl predlohy textu.</a:t>
            </a:r>
          </a:p>
        </p:txBody>
      </p:sp>
      <p:sp>
        <p:nvSpPr>
          <p:cNvPr id="4" name="Zástupný symbol textu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sk-SK"/>
              <a:t>Upravte štýl predlohy textu.</a:t>
            </a:r>
          </a:p>
        </p:txBody>
      </p:sp>
      <p:sp>
        <p:nvSpPr>
          <p:cNvPr id="5" name="Zástupný symbol obsahu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sk-SK"/>
              <a:t>Upravte štýl predlohy textu.</a:t>
            </a:r>
          </a:p>
          <a:p>
            <a:pPr lvl="1" eaLnBrk="1" latinLnBrk="0" hangingPunct="1"/>
            <a:r>
              <a:rPr lang="sk-SK"/>
              <a:t>Druhá úroveň</a:t>
            </a:r>
          </a:p>
          <a:p>
            <a:pPr lvl="2" eaLnBrk="1" latinLnBrk="0" hangingPunct="1"/>
            <a:r>
              <a:rPr lang="sk-SK"/>
              <a:t>Tretia úroveň</a:t>
            </a:r>
          </a:p>
          <a:p>
            <a:pPr lvl="3" eaLnBrk="1" latinLnBrk="0" hangingPunct="1"/>
            <a:r>
              <a:rPr lang="sk-SK"/>
              <a:t>Štvrtá úroveň</a:t>
            </a:r>
          </a:p>
          <a:p>
            <a:pPr lvl="4" eaLnBrk="1" latinLnBrk="0" hangingPunct="1"/>
            <a:r>
              <a:rPr lang="sk-SK"/>
              <a:t>Piata úroveň</a:t>
            </a:r>
            <a:endParaRPr kumimoji="0" lang="en-US"/>
          </a:p>
        </p:txBody>
      </p:sp>
      <p:sp>
        <p:nvSpPr>
          <p:cNvPr id="6" name="Zástupný symbol obsahu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sk-SK"/>
              <a:t>Upravte štýl predlohy textu.</a:t>
            </a:r>
          </a:p>
          <a:p>
            <a:pPr lvl="1" eaLnBrk="1" latinLnBrk="0" hangingPunct="1"/>
            <a:r>
              <a:rPr lang="sk-SK"/>
              <a:t>Druhá úroveň</a:t>
            </a:r>
          </a:p>
          <a:p>
            <a:pPr lvl="2" eaLnBrk="1" latinLnBrk="0" hangingPunct="1"/>
            <a:r>
              <a:rPr lang="sk-SK"/>
              <a:t>Tretia úroveň</a:t>
            </a:r>
          </a:p>
          <a:p>
            <a:pPr lvl="3" eaLnBrk="1" latinLnBrk="0" hangingPunct="1"/>
            <a:r>
              <a:rPr lang="sk-SK"/>
              <a:t>Štvrtá úroveň</a:t>
            </a:r>
          </a:p>
          <a:p>
            <a:pPr lvl="4" eaLnBrk="1" latinLnBrk="0" hangingPunct="1"/>
            <a:r>
              <a:rPr lang="sk-SK"/>
              <a:t>Piata úroveň</a:t>
            </a:r>
            <a:endParaRPr kumimoji="0" lang="en-US"/>
          </a:p>
        </p:txBody>
      </p:sp>
      <p:sp>
        <p:nvSpPr>
          <p:cNvPr id="7" name="Zástupný symbol dátumu 6"/>
          <p:cNvSpPr>
            <a:spLocks noGrp="1"/>
          </p:cNvSpPr>
          <p:nvPr>
            <p:ph type="dt" sz="half" idx="10"/>
          </p:nvPr>
        </p:nvSpPr>
        <p:spPr/>
        <p:txBody>
          <a:bodyPr/>
          <a:lstStyle/>
          <a:p>
            <a:fld id="{324806F1-CC85-49EA-A33A-F55769FA152E}" type="datetimeFigureOut">
              <a:rPr lang="sk-SK" smtClean="0"/>
              <a:pPr/>
              <a:t>4. 10. 2022</a:t>
            </a:fld>
            <a:endParaRPr lang="sk-SK"/>
          </a:p>
        </p:txBody>
      </p:sp>
      <p:sp>
        <p:nvSpPr>
          <p:cNvPr id="8" name="Zástupný symbol päty 7"/>
          <p:cNvSpPr>
            <a:spLocks noGrp="1"/>
          </p:cNvSpPr>
          <p:nvPr>
            <p:ph type="ftr" sz="quarter" idx="11"/>
          </p:nvPr>
        </p:nvSpPr>
        <p:spPr/>
        <p:txBody>
          <a:bodyPr/>
          <a:lstStyle/>
          <a:p>
            <a:endParaRPr lang="sk-SK"/>
          </a:p>
        </p:txBody>
      </p:sp>
      <p:sp>
        <p:nvSpPr>
          <p:cNvPr id="9" name="Zástupný symbol čísla snímky 8"/>
          <p:cNvSpPr>
            <a:spLocks noGrp="1"/>
          </p:cNvSpPr>
          <p:nvPr>
            <p:ph type="sldNum" sz="quarter" idx="12"/>
          </p:nvPr>
        </p:nvSpPr>
        <p:spPr/>
        <p:txBody>
          <a:bodyPr/>
          <a:lstStyle/>
          <a:p>
            <a:fld id="{DBED2740-57E2-4E31-85EB-97C6FF3AE835}" type="slidenum">
              <a:rPr lang="sk-SK" smtClean="0"/>
              <a:pPr/>
              <a:t>‹#›</a:t>
            </a:fld>
            <a:endParaRPr lang="sk-SK"/>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p:cNvSpPr>
            <a:spLocks noGrp="1"/>
          </p:cNvSpPr>
          <p:nvPr>
            <p:ph type="title"/>
          </p:nvPr>
        </p:nvSpPr>
        <p:spPr>
          <a:xfrm>
            <a:off x="457200" y="320040"/>
            <a:ext cx="7242048" cy="1143000"/>
          </a:xfrm>
        </p:spPr>
        <p:txBody>
          <a:bodyPr/>
          <a:lstStyle/>
          <a:p>
            <a:r>
              <a:rPr kumimoji="0" lang="sk-SK"/>
              <a:t>Upravte štýly predlohy textu</a:t>
            </a:r>
            <a:endParaRPr kumimoji="0" lang="en-US"/>
          </a:p>
        </p:txBody>
      </p:sp>
      <p:sp>
        <p:nvSpPr>
          <p:cNvPr id="3" name="Zástupný symbol dátumu 2"/>
          <p:cNvSpPr>
            <a:spLocks noGrp="1"/>
          </p:cNvSpPr>
          <p:nvPr>
            <p:ph type="dt" sz="half" idx="10"/>
          </p:nvPr>
        </p:nvSpPr>
        <p:spPr/>
        <p:txBody>
          <a:bodyPr/>
          <a:lstStyle/>
          <a:p>
            <a:fld id="{324806F1-CC85-49EA-A33A-F55769FA152E}" type="datetimeFigureOut">
              <a:rPr lang="sk-SK" smtClean="0"/>
              <a:pPr/>
              <a:t>4. 10. 2022</a:t>
            </a:fld>
            <a:endParaRPr lang="sk-SK"/>
          </a:p>
        </p:txBody>
      </p:sp>
      <p:sp>
        <p:nvSpPr>
          <p:cNvPr id="4" name="Zástupný symbol päty 3"/>
          <p:cNvSpPr>
            <a:spLocks noGrp="1"/>
          </p:cNvSpPr>
          <p:nvPr>
            <p:ph type="ftr" sz="quarter" idx="11"/>
          </p:nvPr>
        </p:nvSpPr>
        <p:spPr/>
        <p:txBody>
          <a:bodyPr/>
          <a:lstStyle/>
          <a:p>
            <a:endParaRPr lang="sk-SK"/>
          </a:p>
        </p:txBody>
      </p:sp>
      <p:sp>
        <p:nvSpPr>
          <p:cNvPr id="5" name="Zástupný symbol čísla snímky 4"/>
          <p:cNvSpPr>
            <a:spLocks noGrp="1"/>
          </p:cNvSpPr>
          <p:nvPr>
            <p:ph type="sldNum" sz="quarter" idx="12"/>
          </p:nvPr>
        </p:nvSpPr>
        <p:spPr/>
        <p:txBody>
          <a:bodyPr/>
          <a:lstStyle/>
          <a:p>
            <a:fld id="{DBED2740-57E2-4E31-85EB-97C6FF3AE835}" type="slidenum">
              <a:rPr lang="sk-SK" smtClean="0"/>
              <a:pPr/>
              <a:t>‹#›</a:t>
            </a:fld>
            <a:endParaRPr lang="sk-SK"/>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lvl1pPr>
              <a:defRPr>
                <a:solidFill>
                  <a:schemeClr val="tx2"/>
                </a:solidFill>
              </a:defRPr>
            </a:lvl1pPr>
            <a:extLst/>
          </a:lstStyle>
          <a:p>
            <a:fld id="{324806F1-CC85-49EA-A33A-F55769FA152E}" type="datetimeFigureOut">
              <a:rPr lang="sk-SK" smtClean="0"/>
              <a:pPr/>
              <a:t>4. 10. 2022</a:t>
            </a:fld>
            <a:endParaRPr lang="sk-SK"/>
          </a:p>
        </p:txBody>
      </p:sp>
      <p:sp>
        <p:nvSpPr>
          <p:cNvPr id="3" name="Zástupný symbol päty 2"/>
          <p:cNvSpPr>
            <a:spLocks noGrp="1"/>
          </p:cNvSpPr>
          <p:nvPr>
            <p:ph type="ftr" sz="quarter" idx="11"/>
          </p:nvPr>
        </p:nvSpPr>
        <p:spPr/>
        <p:txBody>
          <a:bodyPr/>
          <a:lstStyle>
            <a:lvl1pPr>
              <a:defRPr>
                <a:solidFill>
                  <a:schemeClr val="tx2"/>
                </a:solidFill>
              </a:defRPr>
            </a:lvl1pPr>
            <a:extLst/>
          </a:lstStyle>
          <a:p>
            <a:endParaRPr lang="sk-SK"/>
          </a:p>
        </p:txBody>
      </p:sp>
      <p:sp>
        <p:nvSpPr>
          <p:cNvPr id="4" name="Zástupný symbol čísla snímky 3"/>
          <p:cNvSpPr>
            <a:spLocks noGrp="1"/>
          </p:cNvSpPr>
          <p:nvPr>
            <p:ph type="sldNum" sz="quarter" idx="12"/>
          </p:nvPr>
        </p:nvSpPr>
        <p:spPr/>
        <p:txBody>
          <a:bodyPr/>
          <a:lstStyle/>
          <a:p>
            <a:fld id="{DBED2740-57E2-4E31-85EB-97C6FF3AE835}" type="slidenum">
              <a:rPr lang="sk-SK" smtClean="0"/>
              <a:pPr/>
              <a:t>‹#›</a:t>
            </a:fld>
            <a:endParaRPr lang="sk-SK"/>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sk-SK"/>
              <a:t>Upravte štýly predlohy textu</a:t>
            </a:r>
            <a:endParaRPr kumimoji="0" lang="en-US"/>
          </a:p>
        </p:txBody>
      </p:sp>
      <p:sp>
        <p:nvSpPr>
          <p:cNvPr id="3" name="Zástupný symbol textu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sk-SK"/>
              <a:t>Upravte štýl predlohy textu.</a:t>
            </a:r>
          </a:p>
        </p:txBody>
      </p:sp>
      <p:sp>
        <p:nvSpPr>
          <p:cNvPr id="4" name="Zástupný symbol obsahu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sk-SK"/>
              <a:t>Upravte štýl predlohy textu.</a:t>
            </a:r>
          </a:p>
          <a:p>
            <a:pPr lvl="1" eaLnBrk="1" latinLnBrk="0" hangingPunct="1"/>
            <a:r>
              <a:rPr lang="sk-SK"/>
              <a:t>Druhá úroveň</a:t>
            </a:r>
          </a:p>
          <a:p>
            <a:pPr lvl="2" eaLnBrk="1" latinLnBrk="0" hangingPunct="1"/>
            <a:r>
              <a:rPr lang="sk-SK"/>
              <a:t>Tretia úroveň</a:t>
            </a:r>
          </a:p>
          <a:p>
            <a:pPr lvl="3" eaLnBrk="1" latinLnBrk="0" hangingPunct="1"/>
            <a:r>
              <a:rPr lang="sk-SK"/>
              <a:t>Štvrtá úroveň</a:t>
            </a:r>
          </a:p>
          <a:p>
            <a:pPr lvl="4" eaLnBrk="1" latinLnBrk="0" hangingPunct="1"/>
            <a:r>
              <a:rPr lang="sk-SK"/>
              <a:t>Piata úroveň</a:t>
            </a:r>
            <a:endParaRPr kumimoji="0" lang="en-US"/>
          </a:p>
        </p:txBody>
      </p:sp>
      <p:sp>
        <p:nvSpPr>
          <p:cNvPr id="5" name="Zástupný symbol dátumu 4"/>
          <p:cNvSpPr>
            <a:spLocks noGrp="1"/>
          </p:cNvSpPr>
          <p:nvPr>
            <p:ph type="dt" sz="half" idx="10"/>
          </p:nvPr>
        </p:nvSpPr>
        <p:spPr/>
        <p:txBody>
          <a:bodyPr/>
          <a:lstStyle/>
          <a:p>
            <a:fld id="{324806F1-CC85-49EA-A33A-F55769FA152E}" type="datetimeFigureOut">
              <a:rPr lang="sk-SK" smtClean="0"/>
              <a:pPr/>
              <a:t>4. 10. 2022</a:t>
            </a:fld>
            <a:endParaRPr lang="sk-SK"/>
          </a:p>
        </p:txBody>
      </p:sp>
      <p:sp>
        <p:nvSpPr>
          <p:cNvPr id="6" name="Zástupný symbol päty 5"/>
          <p:cNvSpPr>
            <a:spLocks noGrp="1"/>
          </p:cNvSpPr>
          <p:nvPr>
            <p:ph type="ftr" sz="quarter" idx="11"/>
          </p:nvPr>
        </p:nvSpPr>
        <p:spPr/>
        <p:txBody>
          <a:bodyPr/>
          <a:lstStyle/>
          <a:p>
            <a:endParaRPr lang="sk-SK"/>
          </a:p>
        </p:txBody>
      </p:sp>
      <p:sp>
        <p:nvSpPr>
          <p:cNvPr id="7" name="Zástupný symbol čísla snímky 6"/>
          <p:cNvSpPr>
            <a:spLocks noGrp="1"/>
          </p:cNvSpPr>
          <p:nvPr>
            <p:ph type="sldNum" sz="quarter" idx="12"/>
          </p:nvPr>
        </p:nvSpPr>
        <p:spPr/>
        <p:txBody>
          <a:bodyPr/>
          <a:lstStyle/>
          <a:p>
            <a:fld id="{DBED2740-57E2-4E31-85EB-97C6FF3AE835}" type="slidenum">
              <a:rPr lang="sk-SK" smtClean="0"/>
              <a:pPr/>
              <a:t>‹#›</a:t>
            </a:fld>
            <a:endParaRPr lang="sk-SK"/>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ok s popisom">
    <p:bg>
      <p:bgRef idx="1002">
        <a:schemeClr val="bg2"/>
      </p:bgRef>
    </p:bg>
    <p:spTree>
      <p:nvGrpSpPr>
        <p:cNvPr id="1" name=""/>
        <p:cNvGrpSpPr/>
        <p:nvPr/>
      </p:nvGrpSpPr>
      <p:grpSpPr>
        <a:xfrm>
          <a:off x="0" y="0"/>
          <a:ext cx="0" cy="0"/>
          <a:chOff x="0" y="0"/>
          <a:chExt cx="0" cy="0"/>
        </a:xfrm>
      </p:grpSpPr>
      <p:sp>
        <p:nvSpPr>
          <p:cNvPr id="8" name="Obdĺžnik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Obdĺžnik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Nadpis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sk-SK"/>
              <a:t>Upravte štýly predlohy textu</a:t>
            </a:r>
            <a:endParaRPr kumimoji="0" lang="en-US" dirty="0"/>
          </a:p>
        </p:txBody>
      </p:sp>
      <p:sp>
        <p:nvSpPr>
          <p:cNvPr id="4" name="Zástupný symbol textu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sk-SK"/>
              <a:t>Upravte štýl predlohy textu.</a:t>
            </a:r>
          </a:p>
        </p:txBody>
      </p:sp>
      <p:sp>
        <p:nvSpPr>
          <p:cNvPr id="5" name="Zástupný symbol dátumu 4"/>
          <p:cNvSpPr>
            <a:spLocks noGrp="1"/>
          </p:cNvSpPr>
          <p:nvPr>
            <p:ph type="dt" sz="half" idx="10"/>
          </p:nvPr>
        </p:nvSpPr>
        <p:spPr/>
        <p:txBody>
          <a:bodyPr/>
          <a:lstStyle/>
          <a:p>
            <a:fld id="{324806F1-CC85-49EA-A33A-F55769FA152E}" type="datetimeFigureOut">
              <a:rPr lang="sk-SK" smtClean="0"/>
              <a:pPr/>
              <a:t>4. 10. 2022</a:t>
            </a:fld>
            <a:endParaRPr lang="sk-SK"/>
          </a:p>
        </p:txBody>
      </p:sp>
      <p:sp>
        <p:nvSpPr>
          <p:cNvPr id="6" name="Zástupný symbol päty 5"/>
          <p:cNvSpPr>
            <a:spLocks noGrp="1"/>
          </p:cNvSpPr>
          <p:nvPr>
            <p:ph type="ftr" sz="quarter" idx="11"/>
          </p:nvPr>
        </p:nvSpPr>
        <p:spPr/>
        <p:txBody>
          <a:bodyPr/>
          <a:lstStyle/>
          <a:p>
            <a:endParaRPr lang="sk-SK"/>
          </a:p>
        </p:txBody>
      </p:sp>
      <p:sp>
        <p:nvSpPr>
          <p:cNvPr id="7" name="Zástupný symbol čísla snímky 6"/>
          <p:cNvSpPr>
            <a:spLocks noGrp="1"/>
          </p:cNvSpPr>
          <p:nvPr>
            <p:ph type="sldNum" sz="quarter" idx="12"/>
          </p:nvPr>
        </p:nvSpPr>
        <p:spPr/>
        <p:txBody>
          <a:bodyPr/>
          <a:lstStyle/>
          <a:p>
            <a:fld id="{DBED2740-57E2-4E31-85EB-97C6FF3AE835}" type="slidenum">
              <a:rPr lang="sk-SK" smtClean="0"/>
              <a:pPr/>
              <a:t>‹#›</a:t>
            </a:fld>
            <a:endParaRPr lang="sk-SK"/>
          </a:p>
        </p:txBody>
      </p:sp>
      <p:sp>
        <p:nvSpPr>
          <p:cNvPr id="10" name="Zástupný symbol obrázka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sk-SK"/>
              <a:t>Ak chcete pridať obrázok, kliknite na ikonu</a:t>
            </a:r>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Obdĺžnik 8"/>
          <p:cNvSpPr/>
          <p:nvPr/>
        </p:nvSpPr>
        <p:spPr>
          <a:xfrm flipH="1">
            <a:off x="8153400" y="0"/>
            <a:ext cx="990600" cy="6858000"/>
          </a:xfrm>
          <a:prstGeom prst="rect">
            <a:avLst/>
          </a:prstGeom>
          <a:blipFill>
            <a:blip r:embed="rId13">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Zástupný symbol nadpisu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p>
            <a:r>
              <a:rPr kumimoji="0" lang="sk-SK"/>
              <a:t>Upravte štýly predlohy textu</a:t>
            </a:r>
            <a:endParaRPr kumimoji="0" lang="en-US"/>
          </a:p>
        </p:txBody>
      </p:sp>
      <p:sp>
        <p:nvSpPr>
          <p:cNvPr id="31" name="Zástupný symbol textu 30"/>
          <p:cNvSpPr>
            <a:spLocks noGrp="1"/>
          </p:cNvSpPr>
          <p:nvPr>
            <p:ph type="body" idx="1"/>
          </p:nvPr>
        </p:nvSpPr>
        <p:spPr>
          <a:xfrm>
            <a:off x="457200" y="1609416"/>
            <a:ext cx="7239000" cy="4846320"/>
          </a:xfrm>
          <a:prstGeom prst="rect">
            <a:avLst/>
          </a:prstGeom>
        </p:spPr>
        <p:txBody>
          <a:bodyPr vert="horz">
            <a:normAutofit/>
          </a:bodyPr>
          <a:lstStyle/>
          <a:p>
            <a:pPr lvl="0" eaLnBrk="1" latinLnBrk="0" hangingPunct="1"/>
            <a:r>
              <a:rPr kumimoji="0" lang="sk-SK"/>
              <a:t>Upravte štýl predlohy textu.</a:t>
            </a:r>
          </a:p>
          <a:p>
            <a:pPr lvl="1" eaLnBrk="1" latinLnBrk="0" hangingPunct="1"/>
            <a:r>
              <a:rPr kumimoji="0" lang="sk-SK"/>
              <a:t>Druhá úroveň</a:t>
            </a:r>
          </a:p>
          <a:p>
            <a:pPr lvl="2" eaLnBrk="1" latinLnBrk="0" hangingPunct="1"/>
            <a:r>
              <a:rPr kumimoji="0" lang="sk-SK"/>
              <a:t>Tretia úroveň</a:t>
            </a:r>
          </a:p>
          <a:p>
            <a:pPr lvl="3" eaLnBrk="1" latinLnBrk="0" hangingPunct="1"/>
            <a:r>
              <a:rPr kumimoji="0" lang="sk-SK"/>
              <a:t>Štvrtá úroveň</a:t>
            </a:r>
          </a:p>
          <a:p>
            <a:pPr lvl="4" eaLnBrk="1" latinLnBrk="0" hangingPunct="1"/>
            <a:r>
              <a:rPr kumimoji="0" lang="sk-SK"/>
              <a:t>Piata úroveň</a:t>
            </a:r>
            <a:endParaRPr kumimoji="0" lang="en-US"/>
          </a:p>
        </p:txBody>
      </p:sp>
      <p:sp>
        <p:nvSpPr>
          <p:cNvPr id="27" name="Zástupný symbol dátumu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fld id="{324806F1-CC85-49EA-A33A-F55769FA152E}" type="datetimeFigureOut">
              <a:rPr lang="sk-SK" smtClean="0"/>
              <a:pPr/>
              <a:t>4. 10. 2022</a:t>
            </a:fld>
            <a:endParaRPr lang="sk-SK"/>
          </a:p>
        </p:txBody>
      </p:sp>
      <p:sp>
        <p:nvSpPr>
          <p:cNvPr id="4" name="Zástupný symbol päty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endParaRPr lang="sk-SK"/>
          </a:p>
        </p:txBody>
      </p:sp>
      <p:sp>
        <p:nvSpPr>
          <p:cNvPr id="16" name="Zástupný symbol čísla snímky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DBED2740-57E2-4E31-85EB-97C6FF3AE835}" type="slidenum">
              <a:rPr lang="sk-SK" smtClean="0"/>
              <a:pPr/>
              <a:t>‹#›</a:t>
            </a:fld>
            <a:endParaRPr lang="sk-SK"/>
          </a:p>
        </p:txBody>
      </p:sp>
    </p:spTree>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normAutofit/>
          </a:bodyPr>
          <a:lstStyle/>
          <a:p>
            <a:r>
              <a:rPr lang="sk-SK" dirty="0"/>
              <a:t>Plenárne zasadnutie ZRPŠ pri SOŠP v Dolnom Kubíne</a:t>
            </a:r>
          </a:p>
        </p:txBody>
      </p:sp>
      <p:sp>
        <p:nvSpPr>
          <p:cNvPr id="3" name="Podnadpis 2"/>
          <p:cNvSpPr>
            <a:spLocks noGrp="1"/>
          </p:cNvSpPr>
          <p:nvPr>
            <p:ph type="subTitle" idx="1"/>
          </p:nvPr>
        </p:nvSpPr>
        <p:spPr/>
        <p:txBody>
          <a:bodyPr/>
          <a:lstStyle/>
          <a:p>
            <a:r>
              <a:rPr lang="sk-SK" dirty="0">
                <a:solidFill>
                  <a:schemeClr val="accent4">
                    <a:lumMod val="20000"/>
                    <a:lumOff val="80000"/>
                  </a:schemeClr>
                </a:solidFill>
              </a:rPr>
              <a:t>5</a:t>
            </a:r>
            <a:r>
              <a:rPr lang="sk-SK" dirty="0" smtClean="0">
                <a:solidFill>
                  <a:schemeClr val="accent4">
                    <a:lumMod val="20000"/>
                    <a:lumOff val="80000"/>
                  </a:schemeClr>
                </a:solidFill>
              </a:rPr>
              <a:t>.október 2022</a:t>
            </a:r>
            <a:endParaRPr lang="sk-SK" dirty="0">
              <a:solidFill>
                <a:schemeClr val="accent4">
                  <a:lumMod val="20000"/>
                  <a:lumOff val="80000"/>
                </a:schemeClr>
              </a:solidFill>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3933056"/>
            <a:ext cx="5278124" cy="2456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457200" y="274638"/>
            <a:ext cx="8229600" cy="778098"/>
          </a:xfrm>
        </p:spPr>
        <p:txBody>
          <a:bodyPr>
            <a:normAutofit/>
          </a:bodyPr>
          <a:lstStyle/>
          <a:p>
            <a:r>
              <a:rPr lang="sk-SK" dirty="0"/>
              <a:t>Triedny aktív</a:t>
            </a:r>
          </a:p>
        </p:txBody>
      </p:sp>
      <p:sp>
        <p:nvSpPr>
          <p:cNvPr id="2" name="Zástupný symbol pro obsah 1"/>
          <p:cNvSpPr>
            <a:spLocks noGrp="1"/>
          </p:cNvSpPr>
          <p:nvPr>
            <p:ph idx="1"/>
          </p:nvPr>
        </p:nvSpPr>
        <p:spPr>
          <a:xfrm>
            <a:off x="611560" y="1124744"/>
            <a:ext cx="8229600" cy="5098571"/>
          </a:xfrm>
        </p:spPr>
        <p:txBody>
          <a:bodyPr>
            <a:noAutofit/>
          </a:bodyPr>
          <a:lstStyle/>
          <a:p>
            <a:pPr lvl="0"/>
            <a:endParaRPr lang="sk-SK" sz="1600" b="1" i="1" dirty="0"/>
          </a:p>
          <a:p>
            <a:pPr lvl="0"/>
            <a:r>
              <a:rPr lang="sk-SK" sz="1600" b="1" i="1" dirty="0"/>
              <a:t>Triedny aktív (TA)</a:t>
            </a:r>
            <a:r>
              <a:rPr lang="sk-SK" sz="1600" dirty="0"/>
              <a:t> je hlavným článkom štruktúry rodičovského združenia. Vzniká        na prvej schôdzi triednych aktívov v školskom roku na základe prijatí členstva rodičov     v Rodičovskom združení zápisom v školskom roku  v zápisnici zo zasadnutia triedneho aktívu. Jeho poslaním je napomáhať vytváraniu vzťahov spolupráce a vzájomnej pomoci medzi rodičmi, triednym učiteľom a v danej triede vyučujúcimi učiteľmi s cieľom podieľať sa na regulácii a skvalitňovaní výchovno-vzdelávacieho procesu a zabezpečovaní </a:t>
            </a:r>
            <a:r>
              <a:rPr lang="sk-SK" sz="1600" dirty="0" err="1"/>
              <a:t>mimotriednej</a:t>
            </a:r>
            <a:r>
              <a:rPr lang="sk-SK" sz="1600" dirty="0"/>
              <a:t> a záujmovej činnosti žiakov triedy.</a:t>
            </a:r>
          </a:p>
          <a:p>
            <a:pPr lvl="0"/>
            <a:r>
              <a:rPr lang="sk-SK" sz="1600" b="1" dirty="0"/>
              <a:t>Triedny aktív</a:t>
            </a:r>
            <a:r>
              <a:rPr lang="sk-SK" sz="1600" dirty="0"/>
              <a:t> zasadá pravidelne 1 x za štvrťrok školského roka. Zasadnutia TA zvoláva Rodičovská rada po dohode s vedením školy. Predseda TA (triedny dôverník) môže zvolať na návrh rodičov alebo triedneho učiteľa mimoriadne zasadnutia TA na riešenie vážneho problému alebo v inej neodkladnej záležitosti.</a:t>
            </a:r>
          </a:p>
          <a:p>
            <a:pPr lvl="0"/>
            <a:r>
              <a:rPr lang="sk-SK" sz="1600" dirty="0"/>
              <a:t>Zasadnutie triedneho aktívu  riadi jeho predseda (triedny dôverník). V prípade jeho neprítomnosti na zasadnutí ktorýkoľvek  z prítomných rodičov. Z každého zasadnutia sa vykonáva  </a:t>
            </a:r>
            <a:r>
              <a:rPr lang="sk-SK" sz="1600" i="1" dirty="0"/>
              <a:t>zápisnica,</a:t>
            </a:r>
            <a:r>
              <a:rPr lang="sk-SK" sz="1600" dirty="0"/>
              <a:t> ktorú spracuje zapisovateľ  TA zrozumiteľnou formou s dôrazom    na formuláciu pripomienok rodičov (adresnosť, jasnosť, autoritatívnosť a pod.).             Do zápisnice sa uvádzajú aj tie pripomienky a návrhy rodičov, ktoré boli priamo na aktíve riešené a doriešené zo strany rodičov alebo triedneho učiteľa (vyučujúcich učiteľov) a nevyžadujú angažovanosť Rodičovskej rady alebo vedenia školy.</a:t>
            </a:r>
          </a:p>
          <a:p>
            <a:endParaRPr lang="sk-SK" sz="1600" dirty="0"/>
          </a:p>
        </p:txBody>
      </p:sp>
    </p:spTree>
    <p:extLst>
      <p:ext uri="{BB962C8B-B14F-4D97-AF65-F5344CB8AC3E}">
        <p14:creationId xmlns:p14="http://schemas.microsoft.com/office/powerpoint/2010/main" val="18924001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ĺžnik 3">
            <a:extLst>
              <a:ext uri="{FF2B5EF4-FFF2-40B4-BE49-F238E27FC236}">
                <a16:creationId xmlns:a16="http://schemas.microsoft.com/office/drawing/2014/main" xmlns="" id="{E903A079-35AF-4175-BBF3-C3C130E90F13}"/>
              </a:ext>
            </a:extLst>
          </p:cNvPr>
          <p:cNvSpPr/>
          <p:nvPr/>
        </p:nvSpPr>
        <p:spPr>
          <a:xfrm>
            <a:off x="179512" y="332656"/>
            <a:ext cx="7776864" cy="1751249"/>
          </a:xfrm>
          <a:prstGeom prst="rect">
            <a:avLst/>
          </a:prstGeom>
        </p:spPr>
        <p:txBody>
          <a:bodyPr wrap="square">
            <a:spAutoFit/>
          </a:bodyPr>
          <a:lstStyle/>
          <a:p>
            <a:pPr algn="ctr">
              <a:lnSpc>
                <a:spcPct val="115000"/>
              </a:lnSpc>
              <a:spcAft>
                <a:spcPts val="1000"/>
              </a:spcAft>
            </a:pPr>
            <a:r>
              <a:rPr lang="sk-SK" b="1"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ČERPANIE PROSTRIEDKOV ZRPŠ</a:t>
            </a:r>
          </a:p>
          <a:p>
            <a:pPr algn="ctr">
              <a:lnSpc>
                <a:spcPct val="115000"/>
              </a:lnSpc>
              <a:spcAft>
                <a:spcPts val="1000"/>
              </a:spcAft>
            </a:pPr>
            <a:r>
              <a:rPr lang="sk-SK" b="1"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V ŠKOLSKOM ROKU </a:t>
            </a:r>
            <a:r>
              <a:rPr lang="sk-SK" b="1" dirty="0" smtClean="0">
                <a:solidFill>
                  <a:srgbClr val="FF0000"/>
                </a:solidFill>
                <a:latin typeface="Calibri" panose="020F0502020204030204" pitchFamily="34" charset="0"/>
                <a:ea typeface="Times New Roman" panose="02020603050405020304" pitchFamily="18" charset="0"/>
                <a:cs typeface="Times New Roman" panose="02020603050405020304" pitchFamily="18" charset="0"/>
              </a:rPr>
              <a:t>2021/2022</a:t>
            </a:r>
            <a:endParaRPr lang="sk-SK" b="1" dirty="0">
              <a:solidFill>
                <a:srgbClr val="FF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5000"/>
              </a:lnSpc>
              <a:spcAft>
                <a:spcPts val="1000"/>
              </a:spcAft>
            </a:pPr>
            <a:endParaRPr lang="sk-SK"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endParaRPr lang="sk-SK" dirty="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412776"/>
            <a:ext cx="7825104"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9418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2478" y="980728"/>
            <a:ext cx="7867505" cy="54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98298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7860" y="332656"/>
            <a:ext cx="7982572" cy="6209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96216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normAutofit fontScale="90000"/>
          </a:bodyPr>
          <a:lstStyle/>
          <a:p>
            <a:pPr algn="ctr"/>
            <a:r>
              <a:rPr lang="sk-SK" dirty="0"/>
              <a:t>Návrh rozpočtu ZRPŠ pre </a:t>
            </a:r>
            <a:r>
              <a:rPr lang="sk-SK" dirty="0" err="1"/>
              <a:t>šk.rok</a:t>
            </a:r>
            <a:r>
              <a:rPr lang="sk-SK" dirty="0"/>
              <a:t> </a:t>
            </a:r>
            <a:r>
              <a:rPr lang="sk-SK" dirty="0" smtClean="0"/>
              <a:t>2022/2023 </a:t>
            </a:r>
            <a:endParaRPr lang="sk-SK" dirty="0">
              <a:solidFill>
                <a:srgbClr val="FF0000"/>
              </a:solidFill>
            </a:endParaRPr>
          </a:p>
        </p:txBody>
      </p:sp>
      <p:sp>
        <p:nvSpPr>
          <p:cNvPr id="2" name="Zástupný symbol pro obsah 1"/>
          <p:cNvSpPr>
            <a:spLocks noGrp="1"/>
          </p:cNvSpPr>
          <p:nvPr>
            <p:ph idx="1"/>
          </p:nvPr>
        </p:nvSpPr>
        <p:spPr/>
        <p:txBody>
          <a:bodyPr>
            <a:normAutofit/>
          </a:bodyPr>
          <a:lstStyle/>
          <a:p>
            <a:pPr marL="0" indent="0">
              <a:buNone/>
            </a:pPr>
            <a:r>
              <a:rPr lang="sk-SK" sz="2400" b="1" dirty="0">
                <a:solidFill>
                  <a:srgbClr val="7030A0"/>
                </a:solidFill>
              </a:rPr>
              <a:t>Tento rozpočet a príspevok na žiaka  </a:t>
            </a:r>
            <a:r>
              <a:rPr lang="sk-SK" sz="2400" b="1" dirty="0" smtClean="0">
                <a:solidFill>
                  <a:srgbClr val="7030A0"/>
                </a:solidFill>
              </a:rPr>
              <a:t>je nastavený vzhľadom na aktuálne podmienky, kedy predpokladáme prezenčné vzdelávanie a účasť žiakov na rôznych aktivitách mimo </a:t>
            </a:r>
            <a:r>
              <a:rPr lang="sk-SK" sz="2400" b="1" dirty="0" err="1" smtClean="0">
                <a:solidFill>
                  <a:srgbClr val="7030A0"/>
                </a:solidFill>
              </a:rPr>
              <a:t>anti</a:t>
            </a:r>
            <a:r>
              <a:rPr lang="sk-SK" sz="2400" b="1" dirty="0" smtClean="0">
                <a:solidFill>
                  <a:srgbClr val="7030A0"/>
                </a:solidFill>
              </a:rPr>
              <a:t> </a:t>
            </a:r>
            <a:r>
              <a:rPr lang="sk-SK" sz="2400" b="1" dirty="0" err="1" smtClean="0">
                <a:solidFill>
                  <a:srgbClr val="7030A0"/>
                </a:solidFill>
              </a:rPr>
              <a:t>covidových</a:t>
            </a:r>
            <a:r>
              <a:rPr lang="sk-SK" sz="2400" b="1" dirty="0" smtClean="0">
                <a:solidFill>
                  <a:srgbClr val="7030A0"/>
                </a:solidFill>
              </a:rPr>
              <a:t> obmedzení ( </a:t>
            </a:r>
            <a:r>
              <a:rPr lang="sk-SK" sz="2400" b="1" dirty="0">
                <a:solidFill>
                  <a:srgbClr val="7030A0"/>
                </a:solidFill>
              </a:rPr>
              <a:t>stužková slávnosť, lyžiarsky výcvik a pod. </a:t>
            </a:r>
            <a:r>
              <a:rPr lang="sk-SK" sz="2400" b="1" dirty="0" smtClean="0">
                <a:solidFill>
                  <a:srgbClr val="7030A0"/>
                </a:solidFill>
              </a:rPr>
              <a:t>)</a:t>
            </a:r>
          </a:p>
          <a:p>
            <a:pPr marL="0" indent="0">
              <a:buNone/>
            </a:pPr>
            <a:endParaRPr lang="sk-SK" sz="2400" b="1" dirty="0">
              <a:solidFill>
                <a:srgbClr val="7030A0"/>
              </a:solidFill>
            </a:endParaRP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4293096"/>
            <a:ext cx="7497036" cy="1970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04340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xmlns="" id="{67A2AFE0-4188-4159-BC20-25E6A008C8C3}"/>
              </a:ext>
            </a:extLst>
          </p:cNvPr>
          <p:cNvSpPr>
            <a:spLocks noChangeArrowheads="1"/>
          </p:cNvSpPr>
          <p:nvPr/>
        </p:nvSpPr>
        <p:spPr bwMode="auto">
          <a:xfrm>
            <a:off x="0" y="-2233"/>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057400" algn="l"/>
                <a:tab pos="4343400" algn="l"/>
                <a:tab pos="5105400" algn="l"/>
                <a:tab pos="5410200" algn="l"/>
              </a:tabLst>
              <a:defRPr>
                <a:solidFill>
                  <a:schemeClr val="tx1"/>
                </a:solidFill>
                <a:latin typeface="Arial" panose="020B0604020202020204" pitchFamily="34" charset="0"/>
              </a:defRPr>
            </a:lvl1pPr>
            <a:lvl2pPr eaLnBrk="0" fontAlgn="base" hangingPunct="0">
              <a:spcBef>
                <a:spcPct val="0"/>
              </a:spcBef>
              <a:spcAft>
                <a:spcPct val="0"/>
              </a:spcAft>
              <a:tabLst>
                <a:tab pos="2057400" algn="l"/>
                <a:tab pos="4343400" algn="l"/>
                <a:tab pos="5105400" algn="l"/>
                <a:tab pos="5410200" algn="l"/>
              </a:tabLst>
              <a:defRPr>
                <a:solidFill>
                  <a:schemeClr val="tx1"/>
                </a:solidFill>
                <a:latin typeface="Arial" panose="020B0604020202020204" pitchFamily="34" charset="0"/>
              </a:defRPr>
            </a:lvl2pPr>
            <a:lvl3pPr eaLnBrk="0" fontAlgn="base" hangingPunct="0">
              <a:spcBef>
                <a:spcPct val="0"/>
              </a:spcBef>
              <a:spcAft>
                <a:spcPct val="0"/>
              </a:spcAft>
              <a:tabLst>
                <a:tab pos="2057400" algn="l"/>
                <a:tab pos="4343400" algn="l"/>
                <a:tab pos="5105400" algn="l"/>
                <a:tab pos="5410200" algn="l"/>
              </a:tabLst>
              <a:defRPr>
                <a:solidFill>
                  <a:schemeClr val="tx1"/>
                </a:solidFill>
                <a:latin typeface="Arial" panose="020B0604020202020204" pitchFamily="34" charset="0"/>
              </a:defRPr>
            </a:lvl3pPr>
            <a:lvl4pPr eaLnBrk="0" fontAlgn="base" hangingPunct="0">
              <a:spcBef>
                <a:spcPct val="0"/>
              </a:spcBef>
              <a:spcAft>
                <a:spcPct val="0"/>
              </a:spcAft>
              <a:tabLst>
                <a:tab pos="2057400" algn="l"/>
                <a:tab pos="4343400" algn="l"/>
                <a:tab pos="5105400" algn="l"/>
                <a:tab pos="5410200" algn="l"/>
              </a:tabLst>
              <a:defRPr>
                <a:solidFill>
                  <a:schemeClr val="tx1"/>
                </a:solidFill>
                <a:latin typeface="Arial" panose="020B0604020202020204" pitchFamily="34" charset="0"/>
              </a:defRPr>
            </a:lvl4pPr>
            <a:lvl5pPr eaLnBrk="0" fontAlgn="base" hangingPunct="0">
              <a:spcBef>
                <a:spcPct val="0"/>
              </a:spcBef>
              <a:spcAft>
                <a:spcPct val="0"/>
              </a:spcAft>
              <a:tabLst>
                <a:tab pos="2057400" algn="l"/>
                <a:tab pos="4343400" algn="l"/>
                <a:tab pos="5105400" algn="l"/>
                <a:tab pos="5410200" algn="l"/>
              </a:tabLst>
              <a:defRPr>
                <a:solidFill>
                  <a:schemeClr val="tx1"/>
                </a:solidFill>
                <a:latin typeface="Arial" panose="020B0604020202020204" pitchFamily="34" charset="0"/>
              </a:defRPr>
            </a:lvl5pPr>
            <a:lvl6pPr eaLnBrk="0" fontAlgn="base" hangingPunct="0">
              <a:spcBef>
                <a:spcPct val="0"/>
              </a:spcBef>
              <a:spcAft>
                <a:spcPct val="0"/>
              </a:spcAft>
              <a:tabLst>
                <a:tab pos="2057400" algn="l"/>
                <a:tab pos="4343400" algn="l"/>
                <a:tab pos="5105400" algn="l"/>
                <a:tab pos="5410200" algn="l"/>
              </a:tabLst>
              <a:defRPr>
                <a:solidFill>
                  <a:schemeClr val="tx1"/>
                </a:solidFill>
                <a:latin typeface="Arial" panose="020B0604020202020204" pitchFamily="34" charset="0"/>
              </a:defRPr>
            </a:lvl6pPr>
            <a:lvl7pPr eaLnBrk="0" fontAlgn="base" hangingPunct="0">
              <a:spcBef>
                <a:spcPct val="0"/>
              </a:spcBef>
              <a:spcAft>
                <a:spcPct val="0"/>
              </a:spcAft>
              <a:tabLst>
                <a:tab pos="2057400" algn="l"/>
                <a:tab pos="4343400" algn="l"/>
                <a:tab pos="5105400" algn="l"/>
                <a:tab pos="5410200" algn="l"/>
              </a:tabLst>
              <a:defRPr>
                <a:solidFill>
                  <a:schemeClr val="tx1"/>
                </a:solidFill>
                <a:latin typeface="Arial" panose="020B0604020202020204" pitchFamily="34" charset="0"/>
              </a:defRPr>
            </a:lvl7pPr>
            <a:lvl8pPr eaLnBrk="0" fontAlgn="base" hangingPunct="0">
              <a:spcBef>
                <a:spcPct val="0"/>
              </a:spcBef>
              <a:spcAft>
                <a:spcPct val="0"/>
              </a:spcAft>
              <a:tabLst>
                <a:tab pos="2057400" algn="l"/>
                <a:tab pos="4343400" algn="l"/>
                <a:tab pos="5105400" algn="l"/>
                <a:tab pos="5410200" algn="l"/>
              </a:tabLst>
              <a:defRPr>
                <a:solidFill>
                  <a:schemeClr val="tx1"/>
                </a:solidFill>
                <a:latin typeface="Arial" panose="020B0604020202020204" pitchFamily="34" charset="0"/>
              </a:defRPr>
            </a:lvl8pPr>
            <a:lvl9pPr eaLnBrk="0" fontAlgn="base" hangingPunct="0">
              <a:spcBef>
                <a:spcPct val="0"/>
              </a:spcBef>
              <a:spcAft>
                <a:spcPct val="0"/>
              </a:spcAft>
              <a:tabLst>
                <a:tab pos="2057400" algn="l"/>
                <a:tab pos="4343400" algn="l"/>
                <a:tab pos="5105400" algn="l"/>
                <a:tab pos="5410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2057400" algn="l"/>
                <a:tab pos="4343400" algn="l"/>
                <a:tab pos="5105400" algn="l"/>
                <a:tab pos="5410200" algn="l"/>
              </a:tabLst>
            </a:pPr>
            <a:endParaRPr kumimoji="0" lang="sk-SK" altLang="sk-SK" sz="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057400" algn="l"/>
                <a:tab pos="4343400" algn="l"/>
                <a:tab pos="5105400" algn="l"/>
                <a:tab pos="5410200" algn="l"/>
              </a:tabLst>
            </a:pPr>
            <a:endParaRPr kumimoji="0" lang="sk-SK" altLang="sk-SK" sz="1800" b="0" i="0" u="none" strike="noStrike" cap="none" normalizeH="0" baseline="0" dirty="0">
              <a:ln>
                <a:noFill/>
              </a:ln>
              <a:solidFill>
                <a:schemeClr val="tx1"/>
              </a:solidFill>
              <a:effectLst/>
              <a:latin typeface="Arial" panose="020B0604020202020204" pitchFamily="34" charset="0"/>
            </a:endParaRP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741620"/>
            <a:ext cx="7376233" cy="5639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35188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ĺžnik 3">
            <a:extLst>
              <a:ext uri="{FF2B5EF4-FFF2-40B4-BE49-F238E27FC236}">
                <a16:creationId xmlns:a16="http://schemas.microsoft.com/office/drawing/2014/main" xmlns="" id="{4E4BD45F-5C79-4EE0-9CD4-7908DD44AD99}"/>
              </a:ext>
            </a:extLst>
          </p:cNvPr>
          <p:cNvSpPr/>
          <p:nvPr/>
        </p:nvSpPr>
        <p:spPr>
          <a:xfrm>
            <a:off x="0" y="1484784"/>
            <a:ext cx="10044608" cy="276999"/>
          </a:xfrm>
          <a:prstGeom prst="rect">
            <a:avLst/>
          </a:prstGeom>
        </p:spPr>
        <p:txBody>
          <a:bodyPr wrap="square">
            <a:spAutoFit/>
          </a:bodyPr>
          <a:lstStyle/>
          <a:p>
            <a:pPr algn="just">
              <a:spcAft>
                <a:spcPts val="0"/>
              </a:spcAft>
              <a:tabLst>
                <a:tab pos="3581400" algn="l"/>
              </a:tabLst>
            </a:pPr>
            <a:r>
              <a:rPr lang="sk-SK" sz="1200" dirty="0" smtClean="0">
                <a:latin typeface="Times New Roman" panose="02020603050405020304" pitchFamily="18" charset="0"/>
                <a:ea typeface="Times New Roman" panose="02020603050405020304" pitchFamily="18" charset="0"/>
              </a:rPr>
              <a:t>                </a:t>
            </a:r>
            <a:endParaRPr lang="sk-SK" sz="1200" dirty="0">
              <a:effectLst/>
              <a:latin typeface="Times New Roman" panose="02020603050405020304" pitchFamily="18" charset="0"/>
              <a:ea typeface="Times New Roman" panose="02020603050405020304" pitchFamily="18" charset="0"/>
            </a:endParaRPr>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9218" y="692696"/>
            <a:ext cx="7831254" cy="5949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94664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624820"/>
            <a:ext cx="7803297" cy="6044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02818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423731" y="908720"/>
            <a:ext cx="8229600" cy="418058"/>
          </a:xfrm>
        </p:spPr>
        <p:txBody>
          <a:bodyPr>
            <a:noAutofit/>
          </a:bodyPr>
          <a:lstStyle/>
          <a:p>
            <a:r>
              <a:rPr lang="sk-SK" sz="2400" b="1" dirty="0">
                <a:solidFill>
                  <a:srgbClr val="0070C0"/>
                </a:solidFill>
                <a:latin typeface="+mn-lt"/>
              </a:rPr>
              <a:t>Výchovno- vzdelávacie výsledky za školský rok </a:t>
            </a:r>
            <a:r>
              <a:rPr lang="sk-SK" sz="2400" b="1" dirty="0" smtClean="0">
                <a:solidFill>
                  <a:srgbClr val="0070C0"/>
                </a:solidFill>
                <a:latin typeface="+mn-lt"/>
              </a:rPr>
              <a:t>2021/22 </a:t>
            </a:r>
            <a:endParaRPr lang="sk-SK" sz="2400" b="1" dirty="0">
              <a:solidFill>
                <a:srgbClr val="FF0000"/>
              </a:solidFill>
              <a:latin typeface="+mn-lt"/>
            </a:endParaRPr>
          </a:p>
        </p:txBody>
      </p:sp>
      <p:sp>
        <p:nvSpPr>
          <p:cNvPr id="2" name="Zástupný symbol obsahu 1"/>
          <p:cNvSpPr>
            <a:spLocks noGrp="1"/>
          </p:cNvSpPr>
          <p:nvPr>
            <p:ph idx="1"/>
          </p:nvPr>
        </p:nvSpPr>
        <p:spPr>
          <a:xfrm>
            <a:off x="423731" y="1700808"/>
            <a:ext cx="8229600" cy="5026563"/>
          </a:xfrm>
        </p:spPr>
        <p:txBody>
          <a:bodyPr>
            <a:noAutofit/>
          </a:bodyPr>
          <a:lstStyle/>
          <a:p>
            <a:r>
              <a:rPr lang="sk-SK" sz="2400" dirty="0" smtClean="0"/>
              <a:t>V minulom školskom roku študovalo </a:t>
            </a:r>
            <a:r>
              <a:rPr lang="sk-SK" sz="2400" b="1" dirty="0" smtClean="0"/>
              <a:t>307 žiakov</a:t>
            </a:r>
            <a:r>
              <a:rPr lang="sk-SK" sz="2400" b="1" dirty="0"/>
              <a:t>.</a:t>
            </a:r>
          </a:p>
          <a:p>
            <a:r>
              <a:rPr lang="sk-SK" sz="2400" dirty="0"/>
              <a:t>Z celkového počtu  žiakov:</a:t>
            </a:r>
          </a:p>
          <a:p>
            <a:pPr lvl="1"/>
            <a:r>
              <a:rPr lang="sk-SK" sz="1800" dirty="0" smtClean="0"/>
              <a:t> </a:t>
            </a:r>
            <a:r>
              <a:rPr lang="sk-SK" dirty="0"/>
              <a:t>prospelo </a:t>
            </a:r>
            <a:r>
              <a:rPr lang="sk-SK" dirty="0" smtClean="0"/>
              <a:t>s</a:t>
            </a:r>
            <a:r>
              <a:rPr lang="sk-SK" dirty="0"/>
              <a:t> vyznamenaním 	</a:t>
            </a:r>
            <a:r>
              <a:rPr lang="sk-SK" dirty="0" smtClean="0"/>
              <a:t>25 </a:t>
            </a:r>
            <a:r>
              <a:rPr lang="sk-SK" dirty="0"/>
              <a:t>žiakov – </a:t>
            </a:r>
            <a:r>
              <a:rPr lang="sk-SK" dirty="0" smtClean="0"/>
              <a:t>8,1%, </a:t>
            </a:r>
            <a:endParaRPr lang="sk-SK" dirty="0"/>
          </a:p>
          <a:p>
            <a:pPr lvl="1"/>
            <a:r>
              <a:rPr lang="sk-SK" dirty="0"/>
              <a:t> </a:t>
            </a:r>
            <a:r>
              <a:rPr lang="sk-SK" dirty="0" smtClean="0"/>
              <a:t> prospeli </a:t>
            </a:r>
            <a:r>
              <a:rPr lang="sk-SK" dirty="0"/>
              <a:t>veľmi dobre 		</a:t>
            </a:r>
            <a:r>
              <a:rPr lang="sk-SK" dirty="0" smtClean="0"/>
              <a:t>59 </a:t>
            </a:r>
            <a:r>
              <a:rPr lang="sk-SK" dirty="0"/>
              <a:t>žiakov – </a:t>
            </a:r>
            <a:r>
              <a:rPr lang="sk-SK" dirty="0" smtClean="0"/>
              <a:t>19,2%</a:t>
            </a:r>
            <a:endParaRPr lang="sk-SK" dirty="0"/>
          </a:p>
          <a:p>
            <a:pPr lvl="1"/>
            <a:r>
              <a:rPr lang="sk-SK" dirty="0" smtClean="0"/>
              <a:t>  prospeli </a:t>
            </a:r>
            <a:r>
              <a:rPr lang="sk-SK" dirty="0"/>
              <a:t>				</a:t>
            </a:r>
            <a:r>
              <a:rPr lang="sk-SK" dirty="0" smtClean="0"/>
              <a:t>207 </a:t>
            </a:r>
            <a:r>
              <a:rPr lang="sk-SK" dirty="0"/>
              <a:t>žiakov – </a:t>
            </a:r>
            <a:r>
              <a:rPr lang="sk-SK" dirty="0" smtClean="0"/>
              <a:t>67,4%</a:t>
            </a:r>
            <a:endParaRPr lang="sk-SK" dirty="0"/>
          </a:p>
          <a:p>
            <a:pPr lvl="1"/>
            <a:r>
              <a:rPr lang="sk-SK" dirty="0"/>
              <a:t> </a:t>
            </a:r>
            <a:r>
              <a:rPr lang="sk-SK" dirty="0" smtClean="0"/>
              <a:t> neprospeli </a:t>
            </a:r>
            <a:r>
              <a:rPr lang="sk-SK" dirty="0"/>
              <a:t>			8</a:t>
            </a:r>
            <a:r>
              <a:rPr lang="sk-SK" dirty="0" smtClean="0"/>
              <a:t> žiakov </a:t>
            </a:r>
            <a:r>
              <a:rPr lang="sk-SK" dirty="0"/>
              <a:t>– </a:t>
            </a:r>
            <a:r>
              <a:rPr lang="sk-SK" dirty="0" smtClean="0"/>
              <a:t>2,6%</a:t>
            </a:r>
            <a:endParaRPr lang="sk-SK" dirty="0"/>
          </a:p>
          <a:p>
            <a:r>
              <a:rPr lang="sk-SK" sz="2400" b="1" dirty="0" smtClean="0"/>
              <a:t>Najlepší </a:t>
            </a:r>
            <a:r>
              <a:rPr lang="sk-SK" sz="2400" b="1" dirty="0"/>
              <a:t>prospech </a:t>
            </a:r>
            <a:r>
              <a:rPr lang="sk-SK" sz="2400" b="1" dirty="0" smtClean="0"/>
              <a:t>1,0 dosiahli </a:t>
            </a:r>
            <a:r>
              <a:rPr lang="sk-SK" sz="2400" b="1" dirty="0"/>
              <a:t>žiaci: </a:t>
            </a:r>
          </a:p>
          <a:p>
            <a:pPr lvl="1"/>
            <a:r>
              <a:rPr lang="sk-SK" dirty="0" smtClean="0"/>
              <a:t> </a:t>
            </a:r>
            <a:r>
              <a:rPr lang="sk-SK" dirty="0" err="1" smtClean="0"/>
              <a:t>Zuberský</a:t>
            </a:r>
            <a:r>
              <a:rPr lang="sk-SK" dirty="0" smtClean="0"/>
              <a:t> </a:t>
            </a:r>
            <a:r>
              <a:rPr lang="sk-SK" dirty="0"/>
              <a:t>A</a:t>
            </a:r>
            <a:r>
              <a:rPr lang="sk-SK" dirty="0" smtClean="0"/>
              <a:t>ndrej – I.E	</a:t>
            </a:r>
          </a:p>
          <a:p>
            <a:pPr lvl="1"/>
            <a:r>
              <a:rPr lang="sk-SK" dirty="0" err="1" smtClean="0"/>
              <a:t>Jakubjak</a:t>
            </a:r>
            <a:r>
              <a:rPr lang="sk-SK" dirty="0" smtClean="0"/>
              <a:t> Lukáš – I.E</a:t>
            </a:r>
          </a:p>
          <a:p>
            <a:pPr lvl="1"/>
            <a:r>
              <a:rPr lang="sk-SK" dirty="0" err="1" smtClean="0"/>
              <a:t>Lúdik</a:t>
            </a:r>
            <a:r>
              <a:rPr lang="sk-SK" dirty="0" smtClean="0"/>
              <a:t> Adrián – IV.C			</a:t>
            </a:r>
            <a:endParaRPr lang="sk-SK" dirty="0"/>
          </a:p>
          <a:p>
            <a:pPr lvl="1"/>
            <a:endParaRPr lang="sk-SK" dirty="0"/>
          </a:p>
        </p:txBody>
      </p:sp>
    </p:spTree>
    <p:extLst>
      <p:ext uri="{BB962C8B-B14F-4D97-AF65-F5344CB8AC3E}">
        <p14:creationId xmlns:p14="http://schemas.microsoft.com/office/powerpoint/2010/main" val="35424887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467544" y="620688"/>
            <a:ext cx="8229600" cy="605073"/>
          </a:xfrm>
        </p:spPr>
        <p:txBody>
          <a:bodyPr>
            <a:noAutofit/>
          </a:bodyPr>
          <a:lstStyle/>
          <a:p>
            <a:r>
              <a:rPr lang="sk-SK" sz="3200" b="1" dirty="0">
                <a:solidFill>
                  <a:schemeClr val="accent1"/>
                </a:solidFill>
              </a:rPr>
              <a:t>Dochádzka</a:t>
            </a:r>
            <a:endParaRPr lang="sk-SK" sz="3200" b="1" dirty="0">
              <a:solidFill>
                <a:srgbClr val="FF0000"/>
              </a:solidFill>
            </a:endParaRPr>
          </a:p>
        </p:txBody>
      </p:sp>
      <p:sp>
        <p:nvSpPr>
          <p:cNvPr id="2" name="Zástupný symbol obsahu 1"/>
          <p:cNvSpPr>
            <a:spLocks noGrp="1"/>
          </p:cNvSpPr>
          <p:nvPr>
            <p:ph idx="1"/>
          </p:nvPr>
        </p:nvSpPr>
        <p:spPr>
          <a:xfrm>
            <a:off x="467544" y="1268760"/>
            <a:ext cx="7704856" cy="4968551"/>
          </a:xfrm>
        </p:spPr>
        <p:txBody>
          <a:bodyPr>
            <a:normAutofit/>
          </a:bodyPr>
          <a:lstStyle/>
          <a:p>
            <a:r>
              <a:rPr lang="sk-SK" sz="2400" dirty="0" smtClean="0"/>
              <a:t>Za 2. polrok </a:t>
            </a:r>
            <a:r>
              <a:rPr lang="sk-SK" sz="2400" dirty="0" smtClean="0">
                <a:solidFill>
                  <a:schemeClr val="accent2"/>
                </a:solidFill>
              </a:rPr>
              <a:t>študenti vymeškali </a:t>
            </a:r>
            <a:r>
              <a:rPr lang="sk-SK" sz="2400" dirty="0" smtClean="0"/>
              <a:t>priemerne</a:t>
            </a:r>
            <a:r>
              <a:rPr lang="sk-SK" sz="2400" dirty="0" smtClean="0">
                <a:solidFill>
                  <a:schemeClr val="accent2"/>
                </a:solidFill>
              </a:rPr>
              <a:t> </a:t>
            </a:r>
            <a:r>
              <a:rPr lang="sk-SK" sz="2400" dirty="0" smtClean="0">
                <a:solidFill>
                  <a:schemeClr val="accent2">
                    <a:lumMod val="75000"/>
                  </a:schemeClr>
                </a:solidFill>
              </a:rPr>
              <a:t>95,74</a:t>
            </a:r>
            <a:r>
              <a:rPr lang="sk-SK" sz="2400" dirty="0" smtClean="0"/>
              <a:t> </a:t>
            </a:r>
            <a:r>
              <a:rPr lang="sk-SK" sz="2400" dirty="0"/>
              <a:t>hod./žiaka. </a:t>
            </a:r>
            <a:r>
              <a:rPr lang="sk-SK" sz="2400" dirty="0" smtClean="0"/>
              <a:t>(výrazne </a:t>
            </a:r>
            <a:r>
              <a:rPr lang="sk-SK" sz="2400" dirty="0"/>
              <a:t>vyššia oproti minulému roku</a:t>
            </a:r>
            <a:r>
              <a:rPr lang="sk-SK" sz="2400" dirty="0" smtClean="0"/>
              <a:t>)</a:t>
            </a:r>
          </a:p>
          <a:p>
            <a:r>
              <a:rPr lang="sk-SK" sz="2400" dirty="0" smtClean="0">
                <a:solidFill>
                  <a:schemeClr val="accent2"/>
                </a:solidFill>
              </a:rPr>
              <a:t>neospravedlnená absencia</a:t>
            </a:r>
            <a:r>
              <a:rPr lang="sk-SK" sz="2400" dirty="0"/>
              <a:t> </a:t>
            </a:r>
            <a:r>
              <a:rPr lang="sk-SK" sz="2400" dirty="0" smtClean="0"/>
              <a:t>v 2. polroku </a:t>
            </a:r>
            <a:r>
              <a:rPr lang="sk-SK" sz="2400" dirty="0"/>
              <a:t>priemerne </a:t>
            </a:r>
            <a:r>
              <a:rPr lang="sk-SK" sz="2400" dirty="0" smtClean="0"/>
              <a:t>1,43 </a:t>
            </a:r>
            <a:r>
              <a:rPr lang="sk-SK" sz="2400" dirty="0"/>
              <a:t>hod </a:t>
            </a:r>
            <a:r>
              <a:rPr lang="sk-SK" sz="2400" dirty="0" smtClean="0"/>
              <a:t>/žiaka (porovnateľné </a:t>
            </a:r>
            <a:r>
              <a:rPr lang="sk-SK" sz="2400" dirty="0"/>
              <a:t>oproti minulému roku</a:t>
            </a:r>
            <a:r>
              <a:rPr lang="sk-SK" sz="2400" dirty="0" smtClean="0"/>
              <a:t>), </a:t>
            </a:r>
          </a:p>
          <a:p>
            <a:r>
              <a:rPr lang="sk-SK" sz="2400" dirty="0" smtClean="0">
                <a:solidFill>
                  <a:schemeClr val="accent2"/>
                </a:solidFill>
              </a:rPr>
              <a:t>znížené známky zo správania na </a:t>
            </a:r>
          </a:p>
          <a:p>
            <a:pPr lvl="4"/>
            <a:r>
              <a:rPr lang="pl-PL" sz="2800" dirty="0">
                <a:solidFill>
                  <a:schemeClr val="bg2">
                    <a:lumMod val="25000"/>
                  </a:schemeClr>
                </a:solidFill>
              </a:rPr>
              <a:t>na 2. stupeň </a:t>
            </a:r>
            <a:r>
              <a:rPr lang="pl-PL" sz="2800" dirty="0" smtClean="0">
                <a:solidFill>
                  <a:schemeClr val="bg2">
                    <a:lumMod val="25000"/>
                  </a:schemeClr>
                </a:solidFill>
              </a:rPr>
              <a:t>4 </a:t>
            </a:r>
            <a:r>
              <a:rPr lang="pl-PL" sz="2800" dirty="0">
                <a:solidFill>
                  <a:schemeClr val="bg2">
                    <a:lumMod val="25000"/>
                  </a:schemeClr>
                </a:solidFill>
              </a:rPr>
              <a:t>žiakom, </a:t>
            </a:r>
          </a:p>
          <a:p>
            <a:pPr lvl="4"/>
            <a:r>
              <a:rPr lang="pl-PL" sz="2800" dirty="0">
                <a:solidFill>
                  <a:schemeClr val="bg2">
                    <a:lumMod val="25000"/>
                  </a:schemeClr>
                </a:solidFill>
              </a:rPr>
              <a:t>na 3. stupeň </a:t>
            </a:r>
            <a:r>
              <a:rPr lang="pl-PL" sz="2800" dirty="0" smtClean="0">
                <a:solidFill>
                  <a:schemeClr val="bg2">
                    <a:lumMod val="25000"/>
                  </a:schemeClr>
                </a:solidFill>
              </a:rPr>
              <a:t>6 žiakom, </a:t>
            </a:r>
            <a:r>
              <a:rPr lang="pl-PL" sz="2800" dirty="0">
                <a:solidFill>
                  <a:schemeClr val="bg2">
                    <a:lumMod val="25000"/>
                  </a:schemeClr>
                </a:solidFill>
              </a:rPr>
              <a:t>	</a:t>
            </a:r>
          </a:p>
          <a:p>
            <a:pPr lvl="4"/>
            <a:r>
              <a:rPr lang="pl-PL" sz="2800" dirty="0">
                <a:solidFill>
                  <a:schemeClr val="bg2">
                    <a:lumMod val="25000"/>
                  </a:schemeClr>
                </a:solidFill>
              </a:rPr>
              <a:t>na 4. stupeň </a:t>
            </a:r>
            <a:r>
              <a:rPr lang="pl-PL" sz="2800" dirty="0" smtClean="0">
                <a:solidFill>
                  <a:schemeClr val="bg2">
                    <a:lumMod val="25000"/>
                  </a:schemeClr>
                </a:solidFill>
              </a:rPr>
              <a:t>3 </a:t>
            </a:r>
            <a:r>
              <a:rPr lang="pl-PL" sz="2800" dirty="0">
                <a:solidFill>
                  <a:schemeClr val="bg2">
                    <a:lumMod val="25000"/>
                  </a:schemeClr>
                </a:solidFill>
              </a:rPr>
              <a:t>žiakom. </a:t>
            </a:r>
          </a:p>
          <a:p>
            <a:pPr marL="1828800" lvl="4" indent="0">
              <a:buNone/>
            </a:pPr>
            <a:endParaRPr lang="sk-SK" sz="2800" dirty="0" smtClean="0">
              <a:solidFill>
                <a:schemeClr val="bg2">
                  <a:lumMod val="25000"/>
                </a:schemeClr>
              </a:solidFill>
            </a:endParaRPr>
          </a:p>
        </p:txBody>
      </p:sp>
    </p:spTree>
    <p:extLst>
      <p:ext uri="{BB962C8B-B14F-4D97-AF65-F5344CB8AC3E}">
        <p14:creationId xmlns:p14="http://schemas.microsoft.com/office/powerpoint/2010/main" val="18693115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normAutofit/>
          </a:bodyPr>
          <a:lstStyle/>
          <a:p>
            <a:r>
              <a:rPr lang="sk-SK" dirty="0"/>
              <a:t>Program schôdze ZRPŠ</a:t>
            </a:r>
          </a:p>
        </p:txBody>
      </p:sp>
      <p:sp>
        <p:nvSpPr>
          <p:cNvPr id="2" name="Zástupný symbol pro obsah 1"/>
          <p:cNvSpPr>
            <a:spLocks noGrp="1"/>
          </p:cNvSpPr>
          <p:nvPr>
            <p:ph idx="1"/>
          </p:nvPr>
        </p:nvSpPr>
        <p:spPr>
          <a:xfrm>
            <a:off x="1009443" y="1484784"/>
            <a:ext cx="7125112" cy="5373216"/>
          </a:xfrm>
        </p:spPr>
        <p:txBody>
          <a:bodyPr>
            <a:normAutofit fontScale="70000" lnSpcReduction="20000"/>
          </a:bodyPr>
          <a:lstStyle/>
          <a:p>
            <a:r>
              <a:rPr lang="sk-SK" sz="2400" dirty="0"/>
              <a:t>1/ </a:t>
            </a:r>
            <a:r>
              <a:rPr lang="sk-SK" dirty="0"/>
              <a:t>Úvodné informácie</a:t>
            </a:r>
            <a:r>
              <a:rPr lang="sk-SK" sz="2400" dirty="0"/>
              <a:t>   </a:t>
            </a:r>
            <a:endParaRPr lang="sk-SK" sz="2400" dirty="0">
              <a:solidFill>
                <a:srgbClr val="FF0000"/>
              </a:solidFill>
            </a:endParaRPr>
          </a:p>
          <a:p>
            <a:r>
              <a:rPr lang="sk-SK" sz="2400" dirty="0" smtClean="0"/>
              <a:t>2</a:t>
            </a:r>
            <a:r>
              <a:rPr lang="sk-SK" sz="2400" dirty="0"/>
              <a:t>/ Predstavenie </a:t>
            </a:r>
            <a:r>
              <a:rPr lang="sk-SK" sz="2400" dirty="0" smtClean="0"/>
              <a:t> a doplnenie </a:t>
            </a:r>
            <a:r>
              <a:rPr lang="sk-SK" sz="2400" dirty="0"/>
              <a:t>zástupcov rodičov tried  1. </a:t>
            </a:r>
            <a:r>
              <a:rPr lang="sk-SK" sz="2400" dirty="0" smtClean="0"/>
              <a:t>ročníkov do Triednych aktívov, voľba členov </a:t>
            </a:r>
            <a:r>
              <a:rPr lang="sk-SK" sz="2400" dirty="0"/>
              <a:t>výkonného výboru Rodičovskej rady ZRPŠ a Kontrolnej a revíznej komisie ZRPŠ pri SOŠP Dolný Kubín a vedenia školy   </a:t>
            </a:r>
            <a:endParaRPr lang="sk-SK" sz="2400" dirty="0" smtClean="0"/>
          </a:p>
          <a:p>
            <a:r>
              <a:rPr lang="sk-SK" sz="2400" dirty="0" smtClean="0"/>
              <a:t>3</a:t>
            </a:r>
            <a:r>
              <a:rPr lang="sk-SK" sz="2400" dirty="0"/>
              <a:t>/ Oboznámenie so Štatútom </a:t>
            </a:r>
            <a:r>
              <a:rPr lang="sk-SK" sz="2400" dirty="0" smtClean="0"/>
              <a:t>ZRPŠ </a:t>
            </a:r>
          </a:p>
          <a:p>
            <a:r>
              <a:rPr lang="sk-SK" sz="2400" dirty="0" smtClean="0"/>
              <a:t>4</a:t>
            </a:r>
            <a:r>
              <a:rPr lang="sk-SK" sz="2400" dirty="0"/>
              <a:t>/ Oboznámenie s čerpaním prostriedkov ZRPŠ v školskom roku </a:t>
            </a:r>
            <a:r>
              <a:rPr lang="sk-SK" sz="2400" dirty="0" smtClean="0"/>
              <a:t>2021/22 </a:t>
            </a:r>
            <a:r>
              <a:rPr lang="sk-SK" sz="2400" dirty="0"/>
              <a:t>a návrh rozpočtu         pre školský rok </a:t>
            </a:r>
            <a:r>
              <a:rPr lang="sk-SK" sz="2400" dirty="0" smtClean="0"/>
              <a:t>2022/23 </a:t>
            </a:r>
          </a:p>
          <a:p>
            <a:r>
              <a:rPr lang="sk-SK" sz="2400" dirty="0" smtClean="0"/>
              <a:t>5</a:t>
            </a:r>
            <a:r>
              <a:rPr lang="sk-SK" sz="2400" dirty="0"/>
              <a:t>/ Oboznámenie s dosiahnutými výchovno-vzdelávacími výsledkami školy        v šk. roku </a:t>
            </a:r>
            <a:r>
              <a:rPr lang="sk-SK" sz="2400" dirty="0" smtClean="0"/>
              <a:t>2021/22       </a:t>
            </a:r>
            <a:r>
              <a:rPr lang="sk-SK" sz="2400" dirty="0"/>
              <a:t>na úseku teoretického  vyučovania, oboznámenie        s podstatnými bodmi Školského poriadku a možnosťami získavania informácií z elektronickej triednej knihy, ospravedlňovanie žiakov, smernica proti </a:t>
            </a:r>
            <a:r>
              <a:rPr lang="sk-SK" sz="2400" dirty="0" err="1"/>
              <a:t>šikane</a:t>
            </a:r>
            <a:r>
              <a:rPr lang="sk-SK" sz="2400" dirty="0"/>
              <a:t>  </a:t>
            </a:r>
            <a:endParaRPr lang="sk-SK" sz="2400" dirty="0" smtClean="0"/>
          </a:p>
          <a:p>
            <a:r>
              <a:rPr lang="sk-SK" sz="2400" dirty="0" smtClean="0"/>
              <a:t>6/Oboznámenie </a:t>
            </a:r>
            <a:r>
              <a:rPr lang="sk-SK" sz="2400" dirty="0"/>
              <a:t>s výsledkami dosiahnutými na praktickom vyučovaní, praktické vyučovanie v duálnom a neduálnom systéme  vzdelávania pre tento školský rok  </a:t>
            </a:r>
            <a:endParaRPr lang="sk-SK" sz="2400" dirty="0" smtClean="0"/>
          </a:p>
          <a:p>
            <a:r>
              <a:rPr lang="sk-SK" sz="2400" dirty="0" smtClean="0"/>
              <a:t>7</a:t>
            </a:r>
            <a:r>
              <a:rPr lang="sk-SK" sz="2400" dirty="0"/>
              <a:t>/ Aktuálne informácie ohľadom plánovaných aktivít  školy v školskom roku </a:t>
            </a:r>
            <a:r>
              <a:rPr lang="sk-SK" sz="2400" dirty="0" smtClean="0"/>
              <a:t>2022/23, </a:t>
            </a:r>
            <a:r>
              <a:rPr lang="sk-SK" sz="2400" dirty="0"/>
              <a:t>informácie    o kamerovom systéme v škole a jeho odsúhlasenie rodičmi, informácie o </a:t>
            </a:r>
            <a:r>
              <a:rPr lang="sk-SK" sz="2400" dirty="0" smtClean="0"/>
              <a:t>hospodárení školy za minulý školský rok   </a:t>
            </a:r>
          </a:p>
          <a:p>
            <a:r>
              <a:rPr lang="sk-SK" sz="2400" dirty="0"/>
              <a:t>8</a:t>
            </a:r>
            <a:r>
              <a:rPr lang="sk-SK" sz="2400" dirty="0" smtClean="0"/>
              <a:t>/ </a:t>
            </a:r>
            <a:r>
              <a:rPr lang="sk-SK" sz="2400" dirty="0"/>
              <a:t>Záver, </a:t>
            </a:r>
            <a:r>
              <a:rPr lang="sk-SK" sz="2400" dirty="0" smtClean="0"/>
              <a:t>triedne stretnutia </a:t>
            </a:r>
            <a:r>
              <a:rPr lang="sk-SK" sz="2400" dirty="0"/>
              <a:t>s triednymi učiteľmi a majstrami OV </a:t>
            </a:r>
            <a:endParaRPr lang="sk-SK" dirty="0">
              <a:solidFill>
                <a:srgbClr val="FF0000"/>
              </a:solidFill>
            </a:endParaRPr>
          </a:p>
        </p:txBody>
      </p:sp>
    </p:spTree>
    <p:extLst>
      <p:ext uri="{BB962C8B-B14F-4D97-AF65-F5344CB8AC3E}">
        <p14:creationId xmlns:p14="http://schemas.microsoft.com/office/powerpoint/2010/main" val="14170945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464910" y="548680"/>
            <a:ext cx="8229600" cy="708688"/>
          </a:xfrm>
        </p:spPr>
        <p:txBody>
          <a:bodyPr>
            <a:normAutofit/>
          </a:bodyPr>
          <a:lstStyle/>
          <a:p>
            <a:r>
              <a:rPr lang="sk-SK" dirty="0">
                <a:solidFill>
                  <a:schemeClr val="accent4">
                    <a:lumMod val="60000"/>
                    <a:lumOff val="40000"/>
                  </a:schemeClr>
                </a:solidFill>
              </a:rPr>
              <a:t>Absolventi</a:t>
            </a:r>
            <a:endParaRPr lang="sk-SK" dirty="0">
              <a:solidFill>
                <a:srgbClr val="FF0000"/>
              </a:solidFill>
            </a:endParaRPr>
          </a:p>
        </p:txBody>
      </p:sp>
      <p:sp>
        <p:nvSpPr>
          <p:cNvPr id="2" name="Zástupný symbol pro obsah 1"/>
          <p:cNvSpPr>
            <a:spLocks noGrp="1"/>
          </p:cNvSpPr>
          <p:nvPr>
            <p:ph idx="1"/>
          </p:nvPr>
        </p:nvSpPr>
        <p:spPr>
          <a:xfrm>
            <a:off x="457200" y="1412776"/>
            <a:ext cx="7859216" cy="4911824"/>
          </a:xfrm>
        </p:spPr>
        <p:txBody>
          <a:bodyPr>
            <a:normAutofit fontScale="92500" lnSpcReduction="20000"/>
          </a:bodyPr>
          <a:lstStyle/>
          <a:p>
            <a:r>
              <a:rPr lang="sk-SK" sz="2600" b="1" dirty="0">
                <a:solidFill>
                  <a:srgbClr val="FF0000"/>
                </a:solidFill>
              </a:rPr>
              <a:t>Maturitné skúšky</a:t>
            </a:r>
          </a:p>
          <a:p>
            <a:r>
              <a:rPr lang="sk-SK" sz="2600" b="1" dirty="0"/>
              <a:t>Úspešne vykonalo </a:t>
            </a:r>
            <a:r>
              <a:rPr lang="sk-SK" sz="2600" b="1" dirty="0" smtClean="0"/>
              <a:t> v riadnom termíne  </a:t>
            </a:r>
            <a:r>
              <a:rPr lang="sk-SK" b="1" dirty="0" smtClean="0"/>
              <a:t>62</a:t>
            </a:r>
            <a:r>
              <a:rPr lang="sk-SK" sz="2600" b="1" dirty="0" smtClean="0"/>
              <a:t> žiakov z celkového počtu </a:t>
            </a:r>
            <a:r>
              <a:rPr lang="sk-SK" b="1" dirty="0" smtClean="0"/>
              <a:t>64</a:t>
            </a:r>
            <a:r>
              <a:rPr lang="sk-SK" sz="2600" b="1" dirty="0" smtClean="0"/>
              <a:t> žiakov z </a:t>
            </a:r>
            <a:r>
              <a:rPr lang="sk-SK" sz="2600" b="1" dirty="0"/>
              <a:t>odborov:</a:t>
            </a:r>
          </a:p>
          <a:p>
            <a:pPr lvl="1"/>
            <a:r>
              <a:rPr lang="sk-SK" sz="2200" dirty="0"/>
              <a:t>Mechanik nastavovač, </a:t>
            </a:r>
          </a:p>
          <a:p>
            <a:pPr lvl="1"/>
            <a:r>
              <a:rPr lang="sk-SK" sz="2200" dirty="0"/>
              <a:t>Mechanik strojov a zariadení </a:t>
            </a:r>
            <a:r>
              <a:rPr lang="sk-SK" sz="2200" dirty="0" smtClean="0"/>
              <a:t> </a:t>
            </a:r>
            <a:endParaRPr lang="sk-SK" sz="2200" dirty="0"/>
          </a:p>
          <a:p>
            <a:pPr lvl="1"/>
            <a:r>
              <a:rPr lang="sk-SK" sz="2200" dirty="0"/>
              <a:t>Programátor obrábacích a zváracích strojov a </a:t>
            </a:r>
            <a:r>
              <a:rPr lang="sk-SK" sz="2200" dirty="0" smtClean="0"/>
              <a:t>zariadení</a:t>
            </a:r>
          </a:p>
          <a:p>
            <a:pPr lvl="1"/>
            <a:r>
              <a:rPr lang="sk-SK" sz="2200" dirty="0" smtClean="0"/>
              <a:t>Mechanik elektrotechnik</a:t>
            </a:r>
          </a:p>
          <a:p>
            <a:pPr lvl="1"/>
            <a:r>
              <a:rPr lang="sk-SK" sz="2200" dirty="0" smtClean="0"/>
              <a:t>Mechanik - </a:t>
            </a:r>
            <a:r>
              <a:rPr lang="sk-SK" sz="2200" dirty="0" err="1" smtClean="0"/>
              <a:t>mechatronik</a:t>
            </a:r>
            <a:endParaRPr lang="sk-SK" sz="2600" dirty="0"/>
          </a:p>
          <a:p>
            <a:r>
              <a:rPr lang="sk-SK" sz="2600" b="1" dirty="0">
                <a:solidFill>
                  <a:srgbClr val="FF0000"/>
                </a:solidFill>
              </a:rPr>
              <a:t>Záverečné skúšky </a:t>
            </a:r>
          </a:p>
          <a:p>
            <a:r>
              <a:rPr lang="sk-SK" sz="2600" b="1" dirty="0"/>
              <a:t>úspešne vykonalo v riadnom termíne </a:t>
            </a:r>
            <a:r>
              <a:rPr lang="sk-SK" sz="2600" b="1" dirty="0" smtClean="0"/>
              <a:t>18 žiakov z 19 žiakov </a:t>
            </a:r>
            <a:r>
              <a:rPr lang="sk-SK" sz="2600" b="1" dirty="0"/>
              <a:t>odborov</a:t>
            </a:r>
            <a:r>
              <a:rPr lang="sk-SK" sz="2600" b="1" dirty="0" smtClean="0"/>
              <a:t>:</a:t>
            </a:r>
            <a:endParaRPr lang="sk-SK" sz="2600" dirty="0"/>
          </a:p>
          <a:p>
            <a:pPr lvl="1"/>
            <a:r>
              <a:rPr lang="sk-SK" sz="2200" dirty="0" err="1"/>
              <a:t>Autoopravár</a:t>
            </a:r>
            <a:r>
              <a:rPr lang="sk-SK" sz="2200" dirty="0"/>
              <a:t> – mechanik </a:t>
            </a:r>
          </a:p>
          <a:p>
            <a:pPr lvl="1"/>
            <a:r>
              <a:rPr lang="sk-SK" sz="2200" dirty="0" smtClean="0"/>
              <a:t>Nástrojár</a:t>
            </a:r>
          </a:p>
          <a:p>
            <a:pPr marL="292608" lvl="1" indent="0">
              <a:buNone/>
            </a:pPr>
            <a:r>
              <a:rPr lang="sk-SK" sz="2600" b="1" dirty="0" smtClean="0">
                <a:solidFill>
                  <a:schemeClr val="tx1"/>
                </a:solidFill>
              </a:rPr>
              <a:t>Záverečné aj maturitné skúšky sa už konali prezenčne.</a:t>
            </a:r>
            <a:endParaRPr lang="sk-SK" sz="2600" b="1" dirty="0">
              <a:solidFill>
                <a:schemeClr val="tx1"/>
              </a:solidFill>
            </a:endParaRPr>
          </a:p>
          <a:p>
            <a:endParaRPr lang="sk-SK"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116632"/>
            <a:ext cx="28575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1602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sk-SK" dirty="0"/>
              <a:t>Školské aktivity </a:t>
            </a:r>
            <a:r>
              <a:rPr lang="sk-SK" dirty="0" smtClean="0">
                <a:solidFill>
                  <a:srgbClr val="FF0000"/>
                </a:solidFill>
              </a:rPr>
              <a:t>2022/23 </a:t>
            </a:r>
            <a:r>
              <a:rPr lang="sk-SK" dirty="0"/>
              <a:t/>
            </a:r>
            <a:br>
              <a:rPr lang="sk-SK" dirty="0"/>
            </a:br>
            <a:endParaRPr lang="sk-SK" dirty="0"/>
          </a:p>
        </p:txBody>
      </p:sp>
      <p:graphicFrame>
        <p:nvGraphicFramePr>
          <p:cNvPr id="7" name="Zástupný objekt pre obsah 6"/>
          <p:cNvGraphicFramePr>
            <a:graphicFrameLocks noGrp="1"/>
          </p:cNvGraphicFramePr>
          <p:nvPr>
            <p:ph idx="1"/>
            <p:extLst>
              <p:ext uri="{D42A27DB-BD31-4B8C-83A1-F6EECF244321}">
                <p14:modId xmlns:p14="http://schemas.microsoft.com/office/powerpoint/2010/main" val="3248670212"/>
              </p:ext>
            </p:extLst>
          </p:nvPr>
        </p:nvGraphicFramePr>
        <p:xfrm>
          <a:off x="728327" y="1052736"/>
          <a:ext cx="6696745" cy="5695356"/>
        </p:xfrm>
        <a:graphic>
          <a:graphicData uri="http://schemas.openxmlformats.org/drawingml/2006/table">
            <a:tbl>
              <a:tblPr firstRow="1" firstCol="1" bandRow="1"/>
              <a:tblGrid>
                <a:gridCol w="2397694">
                  <a:extLst>
                    <a:ext uri="{9D8B030D-6E8A-4147-A177-3AD203B41FA5}">
                      <a16:colId xmlns="" xmlns:a16="http://schemas.microsoft.com/office/drawing/2014/main" val="473822763"/>
                    </a:ext>
                  </a:extLst>
                </a:gridCol>
                <a:gridCol w="2397694">
                  <a:extLst>
                    <a:ext uri="{9D8B030D-6E8A-4147-A177-3AD203B41FA5}">
                      <a16:colId xmlns="" xmlns:a16="http://schemas.microsoft.com/office/drawing/2014/main" val="59966582"/>
                    </a:ext>
                  </a:extLst>
                </a:gridCol>
                <a:gridCol w="1901357">
                  <a:extLst>
                    <a:ext uri="{9D8B030D-6E8A-4147-A177-3AD203B41FA5}">
                      <a16:colId xmlns="" xmlns:a16="http://schemas.microsoft.com/office/drawing/2014/main" val="1994332640"/>
                    </a:ext>
                  </a:extLst>
                </a:gridCol>
              </a:tblGrid>
              <a:tr h="318000">
                <a:tc>
                  <a:txBody>
                    <a:bodyPr/>
                    <a:lstStyle/>
                    <a:p>
                      <a:pPr algn="ctr">
                        <a:spcAft>
                          <a:spcPts val="0"/>
                        </a:spcAft>
                      </a:pPr>
                      <a:r>
                        <a:rPr lang="sk-SK" sz="2400" dirty="0">
                          <a:effectLst/>
                          <a:latin typeface="Calibri" panose="020F0502020204030204" pitchFamily="34" charset="0"/>
                          <a:ea typeface="Calibri" panose="020F0502020204030204" pitchFamily="34" charset="0"/>
                          <a:cs typeface="Times New Roman" panose="02020603050405020304" pitchFamily="18" charset="0"/>
                        </a:rPr>
                        <a:t>Akcia</a:t>
                      </a:r>
                    </a:p>
                  </a:txBody>
                  <a:tcPr marL="60007" marR="60007" marT="0" marB="0">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7D31"/>
                    </a:solidFill>
                  </a:tcPr>
                </a:tc>
                <a:tc>
                  <a:txBody>
                    <a:bodyPr/>
                    <a:lstStyle/>
                    <a:p>
                      <a:pPr algn="ctr">
                        <a:spcAft>
                          <a:spcPts val="0"/>
                        </a:spcAft>
                      </a:pPr>
                      <a:r>
                        <a:rPr lang="sk-SK" sz="1100" dirty="0">
                          <a:effectLst/>
                          <a:latin typeface="Calibri" panose="020F0502020204030204" pitchFamily="34" charset="0"/>
                          <a:ea typeface="Calibri" panose="020F0502020204030204" pitchFamily="34" charset="0"/>
                          <a:cs typeface="Times New Roman" panose="02020603050405020304" pitchFamily="18" charset="0"/>
                        </a:rPr>
                        <a:t>Názov</a:t>
                      </a:r>
                    </a:p>
                  </a:txBody>
                  <a:tcPr marL="60007" marR="60007" marT="0" marB="0">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7D31"/>
                    </a:solidFill>
                  </a:tcPr>
                </a:tc>
                <a:tc>
                  <a:txBody>
                    <a:bodyPr/>
                    <a:lstStyle/>
                    <a:p>
                      <a:pPr algn="ctr">
                        <a:spcAft>
                          <a:spcPts val="0"/>
                        </a:spcAft>
                      </a:pPr>
                      <a:r>
                        <a:rPr lang="sk-SK" sz="1100">
                          <a:effectLst/>
                          <a:latin typeface="Calibri" panose="020F0502020204030204" pitchFamily="34" charset="0"/>
                          <a:ea typeface="Calibri" panose="020F0502020204030204" pitchFamily="34" charset="0"/>
                          <a:cs typeface="Times New Roman" panose="02020603050405020304" pitchFamily="18" charset="0"/>
                        </a:rPr>
                        <a:t>Poznámka</a:t>
                      </a:r>
                    </a:p>
                  </a:txBody>
                  <a:tcPr marL="60007" marR="60007" marT="0" marB="0">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7D31"/>
                    </a:solidFill>
                  </a:tcPr>
                </a:tc>
                <a:extLst>
                  <a:ext uri="{0D108BD9-81ED-4DB2-BD59-A6C34878D82A}">
                    <a16:rowId xmlns="" xmlns:a16="http://schemas.microsoft.com/office/drawing/2014/main" val="2889008015"/>
                  </a:ext>
                </a:extLst>
              </a:tr>
              <a:tr h="323652">
                <a:tc rowSpan="9">
                  <a:txBody>
                    <a:bodyPr/>
                    <a:lstStyle/>
                    <a:p>
                      <a:pPr algn="ctr">
                        <a:spcAft>
                          <a:spcPts val="0"/>
                        </a:spcAft>
                      </a:pPr>
                      <a:r>
                        <a:rPr lang="sk-SK" sz="2400" dirty="0">
                          <a:effectLst/>
                          <a:latin typeface="Calibri" panose="020F0502020204030204" pitchFamily="34" charset="0"/>
                          <a:ea typeface="Calibri" panose="020F0502020204030204" pitchFamily="34" charset="0"/>
                          <a:cs typeface="Times New Roman" panose="02020603050405020304" pitchFamily="18" charset="0"/>
                        </a:rPr>
                        <a:t>Prednášky</a:t>
                      </a:r>
                    </a:p>
                    <a:p>
                      <a:pPr algn="ctr">
                        <a:spcAft>
                          <a:spcPts val="0"/>
                        </a:spcAft>
                      </a:pPr>
                      <a:r>
                        <a:rPr lang="sk-SK" sz="2400" dirty="0">
                          <a:effectLst/>
                          <a:latin typeface="Calibri" panose="020F0502020204030204" pitchFamily="34" charset="0"/>
                          <a:ea typeface="Calibri" panose="020F0502020204030204" pitchFamily="34" charset="0"/>
                          <a:cs typeface="Times New Roman" panose="02020603050405020304" pitchFamily="18" charset="0"/>
                        </a:rPr>
                        <a:t>a workshopy</a:t>
                      </a:r>
                    </a:p>
                  </a:txBody>
                  <a:tcPr marL="60007" marR="6000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7D31"/>
                    </a:solidFill>
                  </a:tcPr>
                </a:tc>
                <a:tc>
                  <a:txBody>
                    <a:bodyPr/>
                    <a:lstStyle/>
                    <a:p>
                      <a:pPr>
                        <a:spcAft>
                          <a:spcPts val="0"/>
                        </a:spcAft>
                      </a:pPr>
                      <a:r>
                        <a:rPr lang="sk-SK" sz="1100" dirty="0">
                          <a:effectLst/>
                          <a:latin typeface="Calibri" panose="020F0502020204030204" pitchFamily="34" charset="0"/>
                          <a:ea typeface="Calibri" panose="020F0502020204030204" pitchFamily="34" charset="0"/>
                          <a:cs typeface="Times New Roman" panose="02020603050405020304" pitchFamily="18" charset="0"/>
                        </a:rPr>
                        <a:t>Deň obetí holokaustu a rasového násilia</a:t>
                      </a:r>
                    </a:p>
                  </a:txBody>
                  <a:tcPr marL="60007" marR="6000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CAAC"/>
                    </a:solidFill>
                  </a:tcPr>
                </a:tc>
                <a:tc>
                  <a:txBody>
                    <a:bodyPr/>
                    <a:lstStyle/>
                    <a:p>
                      <a:pPr>
                        <a:spcAft>
                          <a:spcPts val="0"/>
                        </a:spcAft>
                      </a:pPr>
                      <a:r>
                        <a:rPr lang="sk-SK" sz="1100">
                          <a:effectLst/>
                          <a:latin typeface="Calibri" panose="020F0502020204030204" pitchFamily="34" charset="0"/>
                          <a:ea typeface="Calibri" panose="020F0502020204030204" pitchFamily="34" charset="0"/>
                          <a:cs typeface="Times New Roman" panose="02020603050405020304" pitchFamily="18" charset="0"/>
                        </a:rPr>
                        <a:t>3. roč.</a:t>
                      </a:r>
                    </a:p>
                  </a:txBody>
                  <a:tcPr marL="60007" marR="6000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CAAC"/>
                    </a:solidFill>
                  </a:tcPr>
                </a:tc>
                <a:extLst>
                  <a:ext uri="{0D108BD9-81ED-4DB2-BD59-A6C34878D82A}">
                    <a16:rowId xmlns="" xmlns:a16="http://schemas.microsoft.com/office/drawing/2014/main" val="1713007884"/>
                  </a:ext>
                </a:extLst>
              </a:tr>
              <a:tr h="161826">
                <a:tc vMerge="1">
                  <a:txBody>
                    <a:bodyPr/>
                    <a:lstStyle/>
                    <a:p>
                      <a:endParaRPr lang="sk-SK"/>
                    </a:p>
                  </a:txBody>
                  <a:tcPr/>
                </a:tc>
                <a:tc>
                  <a:txBody>
                    <a:bodyPr/>
                    <a:lstStyle/>
                    <a:p>
                      <a:pPr>
                        <a:spcAft>
                          <a:spcPts val="0"/>
                        </a:spcAft>
                      </a:pPr>
                      <a:r>
                        <a:rPr lang="sk-SK" sz="1100" dirty="0">
                          <a:effectLst/>
                          <a:latin typeface="Calibri" panose="020F0502020204030204" pitchFamily="34" charset="0"/>
                          <a:ea typeface="Calibri" panose="020F0502020204030204" pitchFamily="34" charset="0"/>
                          <a:cs typeface="Times New Roman" panose="02020603050405020304" pitchFamily="18" charset="0"/>
                        </a:rPr>
                        <a:t>Európsky deň jazykov</a:t>
                      </a:r>
                    </a:p>
                  </a:txBody>
                  <a:tcPr marL="60007" marR="6000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tc>
                  <a:txBody>
                    <a:bodyPr/>
                    <a:lstStyle/>
                    <a:p>
                      <a:pPr>
                        <a:spcAft>
                          <a:spcPts val="0"/>
                        </a:spcAft>
                      </a:pPr>
                      <a:r>
                        <a:rPr lang="sk-SK" sz="1100">
                          <a:effectLst/>
                          <a:latin typeface="Calibri" panose="020F0502020204030204" pitchFamily="34" charset="0"/>
                          <a:ea typeface="Calibri" panose="020F0502020204030204" pitchFamily="34" charset="0"/>
                          <a:cs typeface="Times New Roman" panose="02020603050405020304" pitchFamily="18" charset="0"/>
                        </a:rPr>
                        <a:t>I.C, I.E, II.A, III.C, III.E</a:t>
                      </a:r>
                    </a:p>
                  </a:txBody>
                  <a:tcPr marL="60007" marR="6000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extLst>
                  <a:ext uri="{0D108BD9-81ED-4DB2-BD59-A6C34878D82A}">
                    <a16:rowId xmlns="" xmlns:a16="http://schemas.microsoft.com/office/drawing/2014/main" val="992932147"/>
                  </a:ext>
                </a:extLst>
              </a:tr>
              <a:tr h="161826">
                <a:tc vMerge="1">
                  <a:txBody>
                    <a:bodyPr/>
                    <a:lstStyle/>
                    <a:p>
                      <a:endParaRPr lang="sk-SK"/>
                    </a:p>
                  </a:txBody>
                  <a:tcPr/>
                </a:tc>
                <a:tc>
                  <a:txBody>
                    <a:bodyPr/>
                    <a:lstStyle/>
                    <a:p>
                      <a:pPr>
                        <a:spcAft>
                          <a:spcPts val="0"/>
                        </a:spcAft>
                      </a:pPr>
                      <a:r>
                        <a:rPr lang="sk-SK" sz="1100" dirty="0">
                          <a:effectLst/>
                          <a:latin typeface="Calibri" panose="020F0502020204030204" pitchFamily="34" charset="0"/>
                          <a:ea typeface="Calibri" panose="020F0502020204030204" pitchFamily="34" charset="0"/>
                          <a:cs typeface="Times New Roman" panose="02020603050405020304" pitchFamily="18" charset="0"/>
                        </a:rPr>
                        <a:t>Prevencia kriminality</a:t>
                      </a:r>
                    </a:p>
                  </a:txBody>
                  <a:tcPr marL="60007" marR="6000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CAAC"/>
                    </a:solidFill>
                  </a:tcPr>
                </a:tc>
                <a:tc>
                  <a:txBody>
                    <a:bodyPr/>
                    <a:lstStyle/>
                    <a:p>
                      <a:pPr>
                        <a:spcAft>
                          <a:spcPts val="0"/>
                        </a:spcAft>
                      </a:pPr>
                      <a:r>
                        <a:rPr lang="sk-SK" sz="1100">
                          <a:effectLst/>
                          <a:latin typeface="Calibri" panose="020F0502020204030204" pitchFamily="34" charset="0"/>
                          <a:ea typeface="Calibri" panose="020F0502020204030204" pitchFamily="34" charset="0"/>
                          <a:cs typeface="Times New Roman" panose="02020603050405020304" pitchFamily="18" charset="0"/>
                        </a:rPr>
                        <a:t>1. roč.</a:t>
                      </a:r>
                    </a:p>
                  </a:txBody>
                  <a:tcPr marL="60007" marR="6000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CAAC"/>
                    </a:solidFill>
                  </a:tcPr>
                </a:tc>
                <a:extLst>
                  <a:ext uri="{0D108BD9-81ED-4DB2-BD59-A6C34878D82A}">
                    <a16:rowId xmlns="" xmlns:a16="http://schemas.microsoft.com/office/drawing/2014/main" val="2415483960"/>
                  </a:ext>
                </a:extLst>
              </a:tr>
              <a:tr h="323652">
                <a:tc vMerge="1">
                  <a:txBody>
                    <a:bodyPr/>
                    <a:lstStyle/>
                    <a:p>
                      <a:endParaRPr lang="sk-SK"/>
                    </a:p>
                  </a:txBody>
                  <a:tcPr/>
                </a:tc>
                <a:tc>
                  <a:txBody>
                    <a:bodyPr/>
                    <a:lstStyle/>
                    <a:p>
                      <a:pPr>
                        <a:spcAft>
                          <a:spcPts val="0"/>
                        </a:spcAft>
                      </a:pPr>
                      <a:r>
                        <a:rPr lang="sk-SK" sz="1100" dirty="0" err="1">
                          <a:effectLst/>
                          <a:latin typeface="Calibri" panose="020F0502020204030204" pitchFamily="34" charset="0"/>
                          <a:ea typeface="Calibri" panose="020F0502020204030204" pitchFamily="34" charset="0"/>
                          <a:cs typeface="Times New Roman" panose="02020603050405020304" pitchFamily="18" charset="0"/>
                        </a:rPr>
                        <a:t>Kyberšikana</a:t>
                      </a:r>
                      <a:r>
                        <a:rPr lang="sk-SK" sz="1100" dirty="0">
                          <a:effectLst/>
                          <a:latin typeface="Calibri" panose="020F0502020204030204" pitchFamily="34" charset="0"/>
                          <a:ea typeface="Calibri" panose="020F0502020204030204" pitchFamily="34" charset="0"/>
                          <a:cs typeface="Times New Roman" panose="02020603050405020304" pitchFamily="18" charset="0"/>
                        </a:rPr>
                        <a:t> – manuál kritického myslenia</a:t>
                      </a:r>
                    </a:p>
                  </a:txBody>
                  <a:tcPr marL="60007" marR="6000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tc>
                  <a:txBody>
                    <a:bodyPr/>
                    <a:lstStyle/>
                    <a:p>
                      <a:pPr>
                        <a:spcAft>
                          <a:spcPts val="0"/>
                        </a:spcAft>
                      </a:pPr>
                      <a:r>
                        <a:rPr lang="sk-SK" sz="1100">
                          <a:effectLst/>
                          <a:latin typeface="Calibri" panose="020F0502020204030204" pitchFamily="34" charset="0"/>
                          <a:ea typeface="Calibri" panose="020F0502020204030204" pitchFamily="34" charset="0"/>
                          <a:cs typeface="Times New Roman" panose="02020603050405020304" pitchFamily="18" charset="0"/>
                        </a:rPr>
                        <a:t>1. roč.</a:t>
                      </a:r>
                    </a:p>
                  </a:txBody>
                  <a:tcPr marL="60007" marR="6000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extLst>
                  <a:ext uri="{0D108BD9-81ED-4DB2-BD59-A6C34878D82A}">
                    <a16:rowId xmlns="" xmlns:a16="http://schemas.microsoft.com/office/drawing/2014/main" val="2950989199"/>
                  </a:ext>
                </a:extLst>
              </a:tr>
              <a:tr h="161826">
                <a:tc vMerge="1">
                  <a:txBody>
                    <a:bodyPr/>
                    <a:lstStyle/>
                    <a:p>
                      <a:endParaRPr lang="sk-SK"/>
                    </a:p>
                  </a:txBody>
                  <a:tcPr/>
                </a:tc>
                <a:tc>
                  <a:txBody>
                    <a:bodyPr/>
                    <a:lstStyle/>
                    <a:p>
                      <a:pPr>
                        <a:spcAft>
                          <a:spcPts val="0"/>
                        </a:spcAft>
                      </a:pPr>
                      <a:r>
                        <a:rPr lang="sk-SK" sz="1100" dirty="0">
                          <a:effectLst/>
                          <a:latin typeface="Calibri" panose="020F0502020204030204" pitchFamily="34" charset="0"/>
                          <a:ea typeface="Calibri" panose="020F0502020204030204" pitchFamily="34" charset="0"/>
                          <a:cs typeface="Times New Roman" panose="02020603050405020304" pitchFamily="18" charset="0"/>
                        </a:rPr>
                        <a:t>Moja triedna skupina </a:t>
                      </a:r>
                    </a:p>
                  </a:txBody>
                  <a:tcPr marL="60007" marR="6000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CAAC"/>
                    </a:solidFill>
                  </a:tcPr>
                </a:tc>
                <a:tc>
                  <a:txBody>
                    <a:bodyPr/>
                    <a:lstStyle/>
                    <a:p>
                      <a:pPr>
                        <a:spcAft>
                          <a:spcPts val="0"/>
                        </a:spcAft>
                      </a:pPr>
                      <a:r>
                        <a:rPr lang="sk-SK" sz="1100">
                          <a:effectLst/>
                          <a:latin typeface="Calibri" panose="020F0502020204030204" pitchFamily="34" charset="0"/>
                          <a:ea typeface="Calibri" panose="020F0502020204030204" pitchFamily="34" charset="0"/>
                          <a:cs typeface="Times New Roman" panose="02020603050405020304" pitchFamily="18" charset="0"/>
                        </a:rPr>
                        <a:t>1. roč</a:t>
                      </a:r>
                    </a:p>
                  </a:txBody>
                  <a:tcPr marL="60007" marR="6000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CAAC"/>
                    </a:solidFill>
                  </a:tcPr>
                </a:tc>
                <a:extLst>
                  <a:ext uri="{0D108BD9-81ED-4DB2-BD59-A6C34878D82A}">
                    <a16:rowId xmlns="" xmlns:a16="http://schemas.microsoft.com/office/drawing/2014/main" val="4075459653"/>
                  </a:ext>
                </a:extLst>
              </a:tr>
              <a:tr h="161826">
                <a:tc vMerge="1">
                  <a:txBody>
                    <a:bodyPr/>
                    <a:lstStyle/>
                    <a:p>
                      <a:endParaRPr lang="sk-SK"/>
                    </a:p>
                  </a:txBody>
                  <a:tcPr/>
                </a:tc>
                <a:tc>
                  <a:txBody>
                    <a:bodyPr/>
                    <a:lstStyle/>
                    <a:p>
                      <a:pPr>
                        <a:spcAft>
                          <a:spcPts val="0"/>
                        </a:spcAft>
                      </a:pPr>
                      <a:r>
                        <a:rPr lang="sk-SK" sz="1100" dirty="0">
                          <a:effectLst/>
                          <a:latin typeface="Calibri" panose="020F0502020204030204" pitchFamily="34" charset="0"/>
                          <a:ea typeface="Calibri" panose="020F0502020204030204" pitchFamily="34" charset="0"/>
                          <a:cs typeface="Times New Roman" panose="02020603050405020304" pitchFamily="18" charset="0"/>
                        </a:rPr>
                        <a:t>Právna zodpovednosť </a:t>
                      </a:r>
                    </a:p>
                  </a:txBody>
                  <a:tcPr marL="60007" marR="6000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tc>
                  <a:txBody>
                    <a:bodyPr/>
                    <a:lstStyle/>
                    <a:p>
                      <a:pPr>
                        <a:spcAft>
                          <a:spcPts val="0"/>
                        </a:spcAft>
                      </a:pPr>
                      <a:r>
                        <a:rPr lang="sk-SK" sz="1100">
                          <a:effectLst/>
                          <a:latin typeface="Calibri" panose="020F0502020204030204" pitchFamily="34" charset="0"/>
                          <a:ea typeface="Calibri" panose="020F0502020204030204" pitchFamily="34" charset="0"/>
                          <a:cs typeface="Times New Roman" panose="02020603050405020304" pitchFamily="18" charset="0"/>
                        </a:rPr>
                        <a:t>1. a 2. roč.</a:t>
                      </a:r>
                    </a:p>
                  </a:txBody>
                  <a:tcPr marL="60007" marR="6000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extLst>
                  <a:ext uri="{0D108BD9-81ED-4DB2-BD59-A6C34878D82A}">
                    <a16:rowId xmlns="" xmlns:a16="http://schemas.microsoft.com/office/drawing/2014/main" val="680931003"/>
                  </a:ext>
                </a:extLst>
              </a:tr>
              <a:tr h="161826">
                <a:tc vMerge="1">
                  <a:txBody>
                    <a:bodyPr/>
                    <a:lstStyle/>
                    <a:p>
                      <a:endParaRPr lang="sk-SK"/>
                    </a:p>
                  </a:txBody>
                  <a:tcPr/>
                </a:tc>
                <a:tc>
                  <a:txBody>
                    <a:bodyPr/>
                    <a:lstStyle/>
                    <a:p>
                      <a:pPr>
                        <a:spcAft>
                          <a:spcPts val="0"/>
                        </a:spcAft>
                      </a:pPr>
                      <a:r>
                        <a:rPr lang="sk-SK" sz="1100" dirty="0">
                          <a:effectLst/>
                          <a:latin typeface="Calibri" panose="020F0502020204030204" pitchFamily="34" charset="0"/>
                          <a:ea typeface="Calibri" panose="020F0502020204030204" pitchFamily="34" charset="0"/>
                          <a:cs typeface="Times New Roman" panose="02020603050405020304" pitchFamily="18" charset="0"/>
                        </a:rPr>
                        <a:t>Prevencia drogových závislostí</a:t>
                      </a:r>
                    </a:p>
                  </a:txBody>
                  <a:tcPr marL="60007" marR="6000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CAAC"/>
                    </a:solidFill>
                  </a:tcPr>
                </a:tc>
                <a:tc>
                  <a:txBody>
                    <a:bodyPr/>
                    <a:lstStyle/>
                    <a:p>
                      <a:pPr>
                        <a:spcAft>
                          <a:spcPts val="0"/>
                        </a:spcAft>
                      </a:pPr>
                      <a:r>
                        <a:rPr lang="sk-SK" sz="1100">
                          <a:effectLst/>
                          <a:latin typeface="Calibri" panose="020F0502020204030204" pitchFamily="34" charset="0"/>
                          <a:ea typeface="Calibri" panose="020F0502020204030204" pitchFamily="34" charset="0"/>
                          <a:cs typeface="Times New Roman" panose="02020603050405020304" pitchFamily="18" charset="0"/>
                        </a:rPr>
                        <a:t>1. a 2. roč.</a:t>
                      </a:r>
                    </a:p>
                  </a:txBody>
                  <a:tcPr marL="60007" marR="6000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CAAC"/>
                    </a:solidFill>
                  </a:tcPr>
                </a:tc>
                <a:extLst>
                  <a:ext uri="{0D108BD9-81ED-4DB2-BD59-A6C34878D82A}">
                    <a16:rowId xmlns="" xmlns:a16="http://schemas.microsoft.com/office/drawing/2014/main" val="1459831002"/>
                  </a:ext>
                </a:extLst>
              </a:tr>
              <a:tr h="323652">
                <a:tc vMerge="1">
                  <a:txBody>
                    <a:bodyPr/>
                    <a:lstStyle/>
                    <a:p>
                      <a:endParaRPr lang="sk-SK"/>
                    </a:p>
                  </a:txBody>
                  <a:tcPr/>
                </a:tc>
                <a:tc>
                  <a:txBody>
                    <a:bodyPr/>
                    <a:lstStyle/>
                    <a:p>
                      <a:pPr>
                        <a:spcAft>
                          <a:spcPts val="0"/>
                        </a:spcAft>
                      </a:pPr>
                      <a:r>
                        <a:rPr lang="sk-SK" sz="1100" dirty="0">
                          <a:effectLst/>
                          <a:latin typeface="Calibri" panose="020F0502020204030204" pitchFamily="34" charset="0"/>
                          <a:ea typeface="Calibri" panose="020F0502020204030204" pitchFamily="34" charset="0"/>
                          <a:cs typeface="Times New Roman" panose="02020603050405020304" pitchFamily="18" charset="0"/>
                        </a:rPr>
                        <a:t>Povinnosti absolventov registrovaných na úrade práce</a:t>
                      </a:r>
                    </a:p>
                  </a:txBody>
                  <a:tcPr marL="60007" marR="6000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tc>
                  <a:txBody>
                    <a:bodyPr/>
                    <a:lstStyle/>
                    <a:p>
                      <a:pPr>
                        <a:spcAft>
                          <a:spcPts val="0"/>
                        </a:spcAft>
                      </a:pPr>
                      <a:r>
                        <a:rPr lang="sk-SK" sz="1100">
                          <a:effectLst/>
                          <a:latin typeface="Calibri" panose="020F0502020204030204" pitchFamily="34" charset="0"/>
                          <a:ea typeface="Calibri" panose="020F0502020204030204" pitchFamily="34" charset="0"/>
                          <a:cs typeface="Times New Roman" panose="02020603050405020304" pitchFamily="18" charset="0"/>
                        </a:rPr>
                        <a:t>Končiace ročníky</a:t>
                      </a:r>
                    </a:p>
                  </a:txBody>
                  <a:tcPr marL="60007" marR="6000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extLst>
                  <a:ext uri="{0D108BD9-81ED-4DB2-BD59-A6C34878D82A}">
                    <a16:rowId xmlns="" xmlns:a16="http://schemas.microsoft.com/office/drawing/2014/main" val="1277881708"/>
                  </a:ext>
                </a:extLst>
              </a:tr>
              <a:tr h="161826">
                <a:tc vMerge="1">
                  <a:txBody>
                    <a:bodyPr/>
                    <a:lstStyle/>
                    <a:p>
                      <a:endParaRPr lang="sk-SK"/>
                    </a:p>
                  </a:txBody>
                  <a:tcPr/>
                </a:tc>
                <a:tc>
                  <a:txBody>
                    <a:bodyPr/>
                    <a:lstStyle/>
                    <a:p>
                      <a:pPr>
                        <a:spcAft>
                          <a:spcPts val="0"/>
                        </a:spcAft>
                      </a:pPr>
                      <a:r>
                        <a:rPr lang="sk-SK" sz="1100" dirty="0">
                          <a:effectLst/>
                          <a:latin typeface="Calibri" panose="020F0502020204030204" pitchFamily="34" charset="0"/>
                          <a:ea typeface="Calibri" panose="020F0502020204030204" pitchFamily="34" charset="0"/>
                          <a:cs typeface="Times New Roman" panose="02020603050405020304" pitchFamily="18" charset="0"/>
                        </a:rPr>
                        <a:t>Ako strava ovplyvňuje náš život</a:t>
                      </a:r>
                    </a:p>
                  </a:txBody>
                  <a:tcPr marL="60007" marR="6000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CAAC"/>
                    </a:solidFill>
                  </a:tcPr>
                </a:tc>
                <a:tc>
                  <a:txBody>
                    <a:bodyPr/>
                    <a:lstStyle/>
                    <a:p>
                      <a:pPr>
                        <a:spcAft>
                          <a:spcPts val="0"/>
                        </a:spcAft>
                      </a:pPr>
                      <a:r>
                        <a:rPr lang="sk-SK" sz="1100">
                          <a:effectLst/>
                          <a:latin typeface="Calibri" panose="020F0502020204030204" pitchFamily="34" charset="0"/>
                          <a:ea typeface="Calibri" panose="020F0502020204030204" pitchFamily="34" charset="0"/>
                          <a:cs typeface="Times New Roman" panose="02020603050405020304" pitchFamily="18" charset="0"/>
                        </a:rPr>
                        <a:t>II.E, I.A</a:t>
                      </a:r>
                    </a:p>
                  </a:txBody>
                  <a:tcPr marL="60007" marR="6000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CAAC"/>
                    </a:solidFill>
                  </a:tcPr>
                </a:tc>
                <a:extLst>
                  <a:ext uri="{0D108BD9-81ED-4DB2-BD59-A6C34878D82A}">
                    <a16:rowId xmlns="" xmlns:a16="http://schemas.microsoft.com/office/drawing/2014/main" val="1432046647"/>
                  </a:ext>
                </a:extLst>
              </a:tr>
              <a:tr h="161826">
                <a:tc rowSpan="3">
                  <a:txBody>
                    <a:bodyPr/>
                    <a:lstStyle/>
                    <a:p>
                      <a:pPr algn="ctr">
                        <a:spcAft>
                          <a:spcPts val="0"/>
                        </a:spcAft>
                      </a:pPr>
                      <a:r>
                        <a:rPr lang="sk-SK" sz="2400" dirty="0">
                          <a:effectLst/>
                          <a:latin typeface="Calibri" panose="020F0502020204030204" pitchFamily="34" charset="0"/>
                          <a:ea typeface="Calibri" panose="020F0502020204030204" pitchFamily="34" charset="0"/>
                          <a:cs typeface="Times New Roman" panose="02020603050405020304" pitchFamily="18" charset="0"/>
                        </a:rPr>
                        <a:t>Odborné exkurzie</a:t>
                      </a:r>
                    </a:p>
                  </a:txBody>
                  <a:tcPr marL="60007" marR="6000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7D31"/>
                    </a:solidFill>
                  </a:tcPr>
                </a:tc>
                <a:tc>
                  <a:txBody>
                    <a:bodyPr/>
                    <a:lstStyle/>
                    <a:p>
                      <a:pPr>
                        <a:spcAft>
                          <a:spcPts val="0"/>
                        </a:spcAft>
                      </a:pPr>
                      <a:r>
                        <a:rPr lang="sk-SK" sz="1100" dirty="0">
                          <a:effectLst/>
                          <a:latin typeface="Calibri" panose="020F0502020204030204" pitchFamily="34" charset="0"/>
                          <a:ea typeface="Calibri" panose="020F0502020204030204" pitchFamily="34" charset="0"/>
                          <a:cs typeface="Times New Roman" panose="02020603050405020304" pitchFamily="18" charset="0"/>
                        </a:rPr>
                        <a:t>Exkurzia Osvienčim</a:t>
                      </a:r>
                    </a:p>
                  </a:txBody>
                  <a:tcPr marL="60007" marR="6000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tc>
                  <a:txBody>
                    <a:bodyPr/>
                    <a:lstStyle/>
                    <a:p>
                      <a:pPr>
                        <a:spcAft>
                          <a:spcPts val="0"/>
                        </a:spcAft>
                      </a:pPr>
                      <a:r>
                        <a:rPr lang="sk-SK" sz="1100">
                          <a:effectLst/>
                          <a:latin typeface="Calibri" panose="020F0502020204030204" pitchFamily="34" charset="0"/>
                          <a:ea typeface="Calibri" panose="020F0502020204030204" pitchFamily="34" charset="0"/>
                          <a:cs typeface="Times New Roman" panose="02020603050405020304" pitchFamily="18" charset="0"/>
                        </a:rPr>
                        <a:t>I.C</a:t>
                      </a:r>
                    </a:p>
                  </a:txBody>
                  <a:tcPr marL="60007" marR="6000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extLst>
                  <a:ext uri="{0D108BD9-81ED-4DB2-BD59-A6C34878D82A}">
                    <a16:rowId xmlns="" xmlns:a16="http://schemas.microsoft.com/office/drawing/2014/main" val="2714463582"/>
                  </a:ext>
                </a:extLst>
              </a:tr>
              <a:tr h="161826">
                <a:tc vMerge="1">
                  <a:txBody>
                    <a:bodyPr/>
                    <a:lstStyle/>
                    <a:p>
                      <a:endParaRPr lang="sk-SK"/>
                    </a:p>
                  </a:txBody>
                  <a:tcPr/>
                </a:tc>
                <a:tc>
                  <a:txBody>
                    <a:bodyPr/>
                    <a:lstStyle/>
                    <a:p>
                      <a:pPr>
                        <a:spcAft>
                          <a:spcPts val="0"/>
                        </a:spcAft>
                      </a:pPr>
                      <a:r>
                        <a:rPr lang="sk-SK" sz="1100" dirty="0">
                          <a:effectLst/>
                          <a:latin typeface="Calibri" panose="020F0502020204030204" pitchFamily="34" charset="0"/>
                          <a:ea typeface="Calibri" panose="020F0502020204030204" pitchFamily="34" charset="0"/>
                          <a:cs typeface="Times New Roman" panose="02020603050405020304" pitchFamily="18" charset="0"/>
                        </a:rPr>
                        <a:t>Exkurzia Bratislava</a:t>
                      </a:r>
                    </a:p>
                  </a:txBody>
                  <a:tcPr marL="60007" marR="6000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CAAC"/>
                    </a:solidFill>
                  </a:tcPr>
                </a:tc>
                <a:tc>
                  <a:txBody>
                    <a:bodyPr/>
                    <a:lstStyle/>
                    <a:p>
                      <a:pPr>
                        <a:spcAft>
                          <a:spcPts val="0"/>
                        </a:spcAft>
                      </a:pPr>
                      <a:r>
                        <a:rPr lang="sk-SK" sz="1100">
                          <a:effectLst/>
                          <a:latin typeface="Calibri" panose="020F0502020204030204" pitchFamily="34" charset="0"/>
                          <a:ea typeface="Calibri" panose="020F0502020204030204" pitchFamily="34" charset="0"/>
                          <a:cs typeface="Times New Roman" panose="02020603050405020304" pitchFamily="18" charset="0"/>
                        </a:rPr>
                        <a:t>III.E</a:t>
                      </a:r>
                    </a:p>
                  </a:txBody>
                  <a:tcPr marL="60007" marR="6000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CAAC"/>
                    </a:solidFill>
                  </a:tcPr>
                </a:tc>
                <a:extLst>
                  <a:ext uri="{0D108BD9-81ED-4DB2-BD59-A6C34878D82A}">
                    <a16:rowId xmlns="" xmlns:a16="http://schemas.microsoft.com/office/drawing/2014/main" val="526525653"/>
                  </a:ext>
                </a:extLst>
              </a:tr>
              <a:tr h="161826">
                <a:tc vMerge="1">
                  <a:txBody>
                    <a:bodyPr/>
                    <a:lstStyle/>
                    <a:p>
                      <a:endParaRPr lang="sk-SK"/>
                    </a:p>
                  </a:txBody>
                  <a:tcPr/>
                </a:tc>
                <a:tc>
                  <a:txBody>
                    <a:bodyPr/>
                    <a:lstStyle/>
                    <a:p>
                      <a:pPr>
                        <a:spcAft>
                          <a:spcPts val="0"/>
                        </a:spcAft>
                      </a:pPr>
                      <a:r>
                        <a:rPr lang="sk-SK" sz="1100" dirty="0">
                          <a:effectLst/>
                          <a:latin typeface="Calibri" panose="020F0502020204030204" pitchFamily="34" charset="0"/>
                          <a:ea typeface="Calibri" panose="020F0502020204030204" pitchFamily="34" charset="0"/>
                          <a:cs typeface="Times New Roman" panose="02020603050405020304" pitchFamily="18" charset="0"/>
                        </a:rPr>
                        <a:t>Exkurzia Donovaly</a:t>
                      </a:r>
                    </a:p>
                  </a:txBody>
                  <a:tcPr marL="60007" marR="6000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tc>
                  <a:txBody>
                    <a:bodyPr/>
                    <a:lstStyle/>
                    <a:p>
                      <a:pPr>
                        <a:spcAft>
                          <a:spcPts val="0"/>
                        </a:spcAft>
                      </a:pPr>
                      <a:r>
                        <a:rPr lang="sk-SK" sz="1100">
                          <a:effectLst/>
                          <a:latin typeface="Calibri" panose="020F0502020204030204" pitchFamily="34" charset="0"/>
                          <a:ea typeface="Calibri" panose="020F0502020204030204" pitchFamily="34" charset="0"/>
                          <a:cs typeface="Times New Roman" panose="02020603050405020304" pitchFamily="18" charset="0"/>
                        </a:rPr>
                        <a:t>II.E</a:t>
                      </a:r>
                    </a:p>
                  </a:txBody>
                  <a:tcPr marL="60007" marR="6000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extLst>
                  <a:ext uri="{0D108BD9-81ED-4DB2-BD59-A6C34878D82A}">
                    <a16:rowId xmlns="" xmlns:a16="http://schemas.microsoft.com/office/drawing/2014/main" val="3008363164"/>
                  </a:ext>
                </a:extLst>
              </a:tr>
              <a:tr h="161826">
                <a:tc rowSpan="5">
                  <a:txBody>
                    <a:bodyPr/>
                    <a:lstStyle/>
                    <a:p>
                      <a:pPr algn="ctr">
                        <a:spcAft>
                          <a:spcPts val="0"/>
                        </a:spcAft>
                      </a:pPr>
                      <a:r>
                        <a:rPr lang="sk-SK" sz="2400" dirty="0">
                          <a:effectLst/>
                          <a:latin typeface="Calibri" panose="020F0502020204030204" pitchFamily="34" charset="0"/>
                          <a:ea typeface="Calibri" panose="020F0502020204030204" pitchFamily="34" charset="0"/>
                          <a:cs typeface="Times New Roman" panose="02020603050405020304" pitchFamily="18" charset="0"/>
                        </a:rPr>
                        <a:t>Súťaže</a:t>
                      </a:r>
                    </a:p>
                  </a:txBody>
                  <a:tcPr marL="60007" marR="6000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7D31"/>
                    </a:solidFill>
                  </a:tcPr>
                </a:tc>
                <a:tc>
                  <a:txBody>
                    <a:bodyPr/>
                    <a:lstStyle/>
                    <a:p>
                      <a:pPr>
                        <a:spcAft>
                          <a:spcPts val="0"/>
                        </a:spcAft>
                      </a:pPr>
                      <a:r>
                        <a:rPr lang="sk-SK" sz="1100" dirty="0">
                          <a:effectLst/>
                          <a:latin typeface="Calibri" panose="020F0502020204030204" pitchFamily="34" charset="0"/>
                          <a:ea typeface="Calibri" panose="020F0502020204030204" pitchFamily="34" charset="0"/>
                          <a:cs typeface="Times New Roman" panose="02020603050405020304" pitchFamily="18" charset="0"/>
                        </a:rPr>
                        <a:t>SIP, </a:t>
                      </a:r>
                      <a:r>
                        <a:rPr lang="sk-SK" sz="1100" dirty="0" err="1">
                          <a:effectLst/>
                          <a:latin typeface="Calibri" panose="020F0502020204030204" pitchFamily="34" charset="0"/>
                          <a:ea typeface="Calibri" panose="020F0502020204030204" pitchFamily="34" charset="0"/>
                          <a:cs typeface="Times New Roman" panose="02020603050405020304" pitchFamily="18" charset="0"/>
                        </a:rPr>
                        <a:t>iBoobor</a:t>
                      </a:r>
                      <a:endParaRPr lang="sk-S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007" marR="6000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CAAC"/>
                    </a:solidFill>
                  </a:tcPr>
                </a:tc>
                <a:tc>
                  <a:txBody>
                    <a:bodyPr/>
                    <a:lstStyle/>
                    <a:p>
                      <a:pPr>
                        <a:spcAft>
                          <a:spcPts val="0"/>
                        </a:spcAft>
                      </a:pPr>
                      <a:r>
                        <a:rPr lang="sk-SK" sz="1100">
                          <a:effectLst/>
                          <a:latin typeface="Calibri" panose="020F0502020204030204" pitchFamily="34" charset="0"/>
                          <a:ea typeface="Calibri" panose="020F0502020204030204" pitchFamily="34" charset="0"/>
                          <a:cs typeface="Times New Roman" panose="02020603050405020304" pitchFamily="18" charset="0"/>
                        </a:rPr>
                        <a:t>Vybraní žiaci </a:t>
                      </a:r>
                    </a:p>
                  </a:txBody>
                  <a:tcPr marL="60007" marR="6000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CAAC"/>
                    </a:solidFill>
                  </a:tcPr>
                </a:tc>
                <a:extLst>
                  <a:ext uri="{0D108BD9-81ED-4DB2-BD59-A6C34878D82A}">
                    <a16:rowId xmlns="" xmlns:a16="http://schemas.microsoft.com/office/drawing/2014/main" val="94698759"/>
                  </a:ext>
                </a:extLst>
              </a:tr>
              <a:tr h="485479">
                <a:tc vMerge="1">
                  <a:txBody>
                    <a:bodyPr/>
                    <a:lstStyle/>
                    <a:p>
                      <a:endParaRPr lang="sk-SK"/>
                    </a:p>
                  </a:txBody>
                  <a:tcPr/>
                </a:tc>
                <a:tc>
                  <a:txBody>
                    <a:bodyPr/>
                    <a:lstStyle/>
                    <a:p>
                      <a:pPr>
                        <a:spcAft>
                          <a:spcPts val="0"/>
                        </a:spcAft>
                      </a:pPr>
                      <a:r>
                        <a:rPr lang="sk-SK" sz="1100" dirty="0">
                          <a:effectLst/>
                          <a:latin typeface="Calibri" panose="020F0502020204030204" pitchFamily="34" charset="0"/>
                          <a:ea typeface="Calibri" panose="020F0502020204030204" pitchFamily="34" charset="0"/>
                          <a:cs typeface="Times New Roman" panose="02020603050405020304" pitchFamily="18" charset="0"/>
                        </a:rPr>
                        <a:t>Olympiáda v ANJ – šk.  a okresné kolo</a:t>
                      </a:r>
                    </a:p>
                  </a:txBody>
                  <a:tcPr marL="60007" marR="6000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tc>
                  <a:txBody>
                    <a:bodyPr/>
                    <a:lstStyle/>
                    <a:p>
                      <a:pPr>
                        <a:spcAft>
                          <a:spcPts val="0"/>
                        </a:spcAft>
                      </a:pPr>
                      <a:r>
                        <a:rPr lang="sk-SK" sz="1100" dirty="0">
                          <a:effectLst/>
                          <a:latin typeface="Calibri" panose="020F0502020204030204" pitchFamily="34" charset="0"/>
                          <a:ea typeface="Calibri" panose="020F0502020204030204" pitchFamily="34" charset="0"/>
                          <a:cs typeface="Times New Roman" panose="02020603050405020304" pitchFamily="18" charset="0"/>
                        </a:rPr>
                        <a:t>Vybraní žiaci, </a:t>
                      </a:r>
                    </a:p>
                    <a:p>
                      <a:pPr>
                        <a:spcAft>
                          <a:spcPts val="0"/>
                        </a:spcAft>
                      </a:pPr>
                      <a:r>
                        <a:rPr lang="sk-SK" sz="1100" dirty="0" err="1">
                          <a:effectLst/>
                          <a:latin typeface="Calibri" panose="020F0502020204030204" pitchFamily="34" charset="0"/>
                          <a:ea typeface="Calibri" panose="020F0502020204030204" pitchFamily="34" charset="0"/>
                          <a:cs typeface="Times New Roman" panose="02020603050405020304" pitchFamily="18" charset="0"/>
                        </a:rPr>
                        <a:t>M.Homolka</a:t>
                      </a:r>
                      <a:r>
                        <a:rPr lang="sk-SK" sz="1100" dirty="0">
                          <a:effectLst/>
                          <a:latin typeface="Calibri" panose="020F0502020204030204" pitchFamily="34" charset="0"/>
                          <a:ea typeface="Calibri" panose="020F0502020204030204" pitchFamily="34" charset="0"/>
                          <a:cs typeface="Times New Roman" panose="02020603050405020304" pitchFamily="18" charset="0"/>
                        </a:rPr>
                        <a:t> III.E -2.miesto – </a:t>
                      </a:r>
                      <a:r>
                        <a:rPr lang="sk-SK" sz="1100" dirty="0" err="1">
                          <a:effectLst/>
                          <a:latin typeface="Calibri" panose="020F0502020204030204" pitchFamily="34" charset="0"/>
                          <a:ea typeface="Calibri" panose="020F0502020204030204" pitchFamily="34" charset="0"/>
                          <a:cs typeface="Times New Roman" panose="02020603050405020304" pitchFamily="18" charset="0"/>
                        </a:rPr>
                        <a:t>okr.kolo</a:t>
                      </a:r>
                      <a:endParaRPr lang="sk-S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007" marR="6000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extLst>
                  <a:ext uri="{0D108BD9-81ED-4DB2-BD59-A6C34878D82A}">
                    <a16:rowId xmlns="" xmlns:a16="http://schemas.microsoft.com/office/drawing/2014/main" val="3102632580"/>
                  </a:ext>
                </a:extLst>
              </a:tr>
              <a:tr h="323652">
                <a:tc vMerge="1">
                  <a:txBody>
                    <a:bodyPr/>
                    <a:lstStyle/>
                    <a:p>
                      <a:endParaRPr lang="sk-SK"/>
                    </a:p>
                  </a:txBody>
                  <a:tcPr/>
                </a:tc>
                <a:tc>
                  <a:txBody>
                    <a:bodyPr/>
                    <a:lstStyle/>
                    <a:p>
                      <a:pPr>
                        <a:spcAft>
                          <a:spcPts val="0"/>
                        </a:spcAft>
                      </a:pPr>
                      <a:r>
                        <a:rPr lang="sk-SK" sz="1100">
                          <a:effectLst/>
                          <a:latin typeface="Calibri" panose="020F0502020204030204" pitchFamily="34" charset="0"/>
                          <a:ea typeface="Calibri" panose="020F0502020204030204" pitchFamily="34" charset="0"/>
                          <a:cs typeface="Times New Roman" panose="02020603050405020304" pitchFamily="18" charset="0"/>
                        </a:rPr>
                        <a:t>Olympiáda v NEJ – šk. a okresné kolo</a:t>
                      </a:r>
                    </a:p>
                  </a:txBody>
                  <a:tcPr marL="60007" marR="6000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CAAC"/>
                    </a:solidFill>
                  </a:tcPr>
                </a:tc>
                <a:tc>
                  <a:txBody>
                    <a:bodyPr/>
                    <a:lstStyle/>
                    <a:p>
                      <a:pPr>
                        <a:spcAft>
                          <a:spcPts val="0"/>
                        </a:spcAft>
                      </a:pPr>
                      <a:r>
                        <a:rPr lang="sk-SK" sz="1100" dirty="0">
                          <a:effectLst/>
                          <a:latin typeface="Calibri" panose="020F0502020204030204" pitchFamily="34" charset="0"/>
                          <a:ea typeface="Calibri" panose="020F0502020204030204" pitchFamily="34" charset="0"/>
                          <a:cs typeface="Times New Roman" panose="02020603050405020304" pitchFamily="18" charset="0"/>
                        </a:rPr>
                        <a:t>Vybraní žiaci</a:t>
                      </a:r>
                    </a:p>
                  </a:txBody>
                  <a:tcPr marL="60007" marR="6000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CAAC"/>
                    </a:solidFill>
                  </a:tcPr>
                </a:tc>
                <a:extLst>
                  <a:ext uri="{0D108BD9-81ED-4DB2-BD59-A6C34878D82A}">
                    <a16:rowId xmlns="" xmlns:a16="http://schemas.microsoft.com/office/drawing/2014/main" val="2623617018"/>
                  </a:ext>
                </a:extLst>
              </a:tr>
              <a:tr h="161826">
                <a:tc vMerge="1">
                  <a:txBody>
                    <a:bodyPr/>
                    <a:lstStyle/>
                    <a:p>
                      <a:endParaRPr lang="sk-SK"/>
                    </a:p>
                  </a:txBody>
                  <a:tcPr/>
                </a:tc>
                <a:tc>
                  <a:txBody>
                    <a:bodyPr/>
                    <a:lstStyle/>
                    <a:p>
                      <a:pPr>
                        <a:spcAft>
                          <a:spcPts val="0"/>
                        </a:spcAft>
                      </a:pPr>
                      <a:r>
                        <a:rPr lang="sk-SK" sz="1100">
                          <a:effectLst/>
                          <a:latin typeface="Calibri" panose="020F0502020204030204" pitchFamily="34" charset="0"/>
                          <a:ea typeface="Calibri" panose="020F0502020204030204" pitchFamily="34" charset="0"/>
                          <a:cs typeface="Times New Roman" panose="02020603050405020304" pitchFamily="18" charset="0"/>
                        </a:rPr>
                        <a:t>Silná ruka stredoškoláka</a:t>
                      </a:r>
                    </a:p>
                  </a:txBody>
                  <a:tcPr marL="60007" marR="6000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tc>
                  <a:txBody>
                    <a:bodyPr/>
                    <a:lstStyle/>
                    <a:p>
                      <a:pPr>
                        <a:spcAft>
                          <a:spcPts val="0"/>
                        </a:spcAft>
                      </a:pPr>
                      <a:r>
                        <a:rPr lang="sk-SK" sz="1100" dirty="0">
                          <a:effectLst/>
                          <a:latin typeface="Calibri" panose="020F0502020204030204" pitchFamily="34" charset="0"/>
                          <a:ea typeface="Calibri" panose="020F0502020204030204" pitchFamily="34" charset="0"/>
                          <a:cs typeface="Times New Roman" panose="02020603050405020304" pitchFamily="18" charset="0"/>
                        </a:rPr>
                        <a:t>Vybraní žiaci</a:t>
                      </a:r>
                    </a:p>
                  </a:txBody>
                  <a:tcPr marL="60007" marR="6000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extLst>
                  <a:ext uri="{0D108BD9-81ED-4DB2-BD59-A6C34878D82A}">
                    <a16:rowId xmlns="" xmlns:a16="http://schemas.microsoft.com/office/drawing/2014/main" val="2067447648"/>
                  </a:ext>
                </a:extLst>
              </a:tr>
              <a:tr h="485479">
                <a:tc vMerge="1">
                  <a:txBody>
                    <a:bodyPr/>
                    <a:lstStyle/>
                    <a:p>
                      <a:endParaRPr lang="sk-SK"/>
                    </a:p>
                  </a:txBody>
                  <a:tcPr/>
                </a:tc>
                <a:tc>
                  <a:txBody>
                    <a:bodyPr/>
                    <a:lstStyle/>
                    <a:p>
                      <a:pPr>
                        <a:spcAft>
                          <a:spcPts val="0"/>
                        </a:spcAft>
                      </a:pPr>
                      <a:r>
                        <a:rPr lang="sk-SK" sz="1100" b="1">
                          <a:effectLst/>
                          <a:latin typeface="Calibri" panose="020F0502020204030204" pitchFamily="34" charset="0"/>
                          <a:ea typeface="Calibri" panose="020F0502020204030204" pitchFamily="34" charset="0"/>
                          <a:cs typeface="Times New Roman" panose="02020603050405020304" pitchFamily="18" charset="0"/>
                        </a:rPr>
                        <a:t>25. roč. celoslovenskej súťaže v literárnej tvorbe Paulínyho Turiec – kat. próza </a:t>
                      </a:r>
                      <a:endParaRPr lang="sk-SK" sz="1100">
                        <a:effectLst/>
                        <a:latin typeface="Calibri" panose="020F0502020204030204" pitchFamily="34" charset="0"/>
                        <a:ea typeface="Calibri" panose="020F0502020204030204" pitchFamily="34" charset="0"/>
                        <a:cs typeface="Times New Roman" panose="02020603050405020304" pitchFamily="18" charset="0"/>
                      </a:endParaRPr>
                    </a:p>
                  </a:txBody>
                  <a:tcPr marL="60007" marR="6000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CAAC"/>
                    </a:solidFill>
                  </a:tcPr>
                </a:tc>
                <a:tc>
                  <a:txBody>
                    <a:bodyPr/>
                    <a:lstStyle/>
                    <a:p>
                      <a:pPr>
                        <a:spcAft>
                          <a:spcPts val="0"/>
                        </a:spcAft>
                      </a:pPr>
                      <a:r>
                        <a:rPr lang="sk-SK" sz="1100" b="1" dirty="0">
                          <a:effectLst/>
                          <a:latin typeface="Calibri" panose="020F0502020204030204" pitchFamily="34" charset="0"/>
                          <a:ea typeface="Calibri" panose="020F0502020204030204" pitchFamily="34" charset="0"/>
                          <a:cs typeface="Times New Roman" panose="02020603050405020304" pitchFamily="18" charset="0"/>
                        </a:rPr>
                        <a:t>Tomáš </a:t>
                      </a:r>
                      <a:r>
                        <a:rPr lang="sk-SK" sz="1100" b="1" dirty="0" err="1">
                          <a:effectLst/>
                          <a:latin typeface="Calibri" panose="020F0502020204030204" pitchFamily="34" charset="0"/>
                          <a:ea typeface="Calibri" panose="020F0502020204030204" pitchFamily="34" charset="0"/>
                          <a:cs typeface="Times New Roman" panose="02020603050405020304" pitchFamily="18" charset="0"/>
                        </a:rPr>
                        <a:t>Jakubjak</a:t>
                      </a:r>
                      <a:r>
                        <a:rPr lang="sk-SK" sz="1100" b="1" dirty="0">
                          <a:effectLst/>
                          <a:latin typeface="Calibri" panose="020F0502020204030204" pitchFamily="34" charset="0"/>
                          <a:ea typeface="Calibri" panose="020F0502020204030204" pitchFamily="34" charset="0"/>
                          <a:cs typeface="Times New Roman" panose="02020603050405020304" pitchFamily="18" charset="0"/>
                        </a:rPr>
                        <a:t> – III.E</a:t>
                      </a:r>
                      <a:endParaRPr lang="sk-SK" sz="1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k-SK" sz="1100" b="1" dirty="0">
                          <a:effectLst/>
                          <a:latin typeface="Calibri" panose="020F0502020204030204" pitchFamily="34" charset="0"/>
                          <a:ea typeface="Calibri" panose="020F0502020204030204" pitchFamily="34" charset="0"/>
                          <a:cs typeface="Times New Roman" panose="02020603050405020304" pitchFamily="18" charset="0"/>
                        </a:rPr>
                        <a:t> – 1. miesto </a:t>
                      </a:r>
                      <a:endParaRPr lang="sk-S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007" marR="6000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CAAC"/>
                    </a:solidFill>
                  </a:tcPr>
                </a:tc>
                <a:extLst>
                  <a:ext uri="{0D108BD9-81ED-4DB2-BD59-A6C34878D82A}">
                    <a16:rowId xmlns="" xmlns:a16="http://schemas.microsoft.com/office/drawing/2014/main" val="4214535171"/>
                  </a:ext>
                </a:extLst>
              </a:tr>
              <a:tr h="161826">
                <a:tc rowSpan="6">
                  <a:txBody>
                    <a:bodyPr/>
                    <a:lstStyle/>
                    <a:p>
                      <a:pPr algn="ctr">
                        <a:spcAft>
                          <a:spcPts val="0"/>
                        </a:spcAft>
                      </a:pPr>
                      <a:r>
                        <a:rPr lang="sk-SK" sz="2400" dirty="0">
                          <a:effectLst/>
                          <a:latin typeface="Calibri" panose="020F0502020204030204" pitchFamily="34" charset="0"/>
                          <a:ea typeface="Calibri" panose="020F0502020204030204" pitchFamily="34" charset="0"/>
                          <a:cs typeface="Times New Roman" panose="02020603050405020304" pitchFamily="18" charset="0"/>
                        </a:rPr>
                        <a:t>Akcie školy</a:t>
                      </a:r>
                    </a:p>
                  </a:txBody>
                  <a:tcPr marL="60007" marR="6000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7D31"/>
                    </a:solidFill>
                  </a:tcPr>
                </a:tc>
                <a:tc>
                  <a:txBody>
                    <a:bodyPr/>
                    <a:lstStyle/>
                    <a:p>
                      <a:pPr>
                        <a:spcAft>
                          <a:spcPts val="0"/>
                        </a:spcAft>
                      </a:pPr>
                      <a:r>
                        <a:rPr lang="sk-SK" sz="1100">
                          <a:effectLst/>
                          <a:latin typeface="Calibri" panose="020F0502020204030204" pitchFamily="34" charset="0"/>
                          <a:ea typeface="Calibri" panose="020F0502020204030204" pitchFamily="34" charset="0"/>
                          <a:cs typeface="Times New Roman" panose="02020603050405020304" pitchFamily="18" charset="0"/>
                        </a:rPr>
                        <a:t>Zbierka Biela pastelka</a:t>
                      </a:r>
                    </a:p>
                  </a:txBody>
                  <a:tcPr marL="60007" marR="6000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tc>
                  <a:txBody>
                    <a:bodyPr/>
                    <a:lstStyle/>
                    <a:p>
                      <a:pPr>
                        <a:spcAft>
                          <a:spcPts val="0"/>
                        </a:spcAft>
                      </a:pPr>
                      <a:r>
                        <a:rPr lang="sk-SK" sz="1100" dirty="0">
                          <a:effectLst/>
                          <a:latin typeface="Calibri" panose="020F0502020204030204" pitchFamily="34" charset="0"/>
                          <a:ea typeface="Calibri" panose="020F0502020204030204" pitchFamily="34" charset="0"/>
                          <a:cs typeface="Times New Roman" panose="02020603050405020304" pitchFamily="18" charset="0"/>
                        </a:rPr>
                        <a:t>ŽŠR </a:t>
                      </a:r>
                    </a:p>
                  </a:txBody>
                  <a:tcPr marL="60007" marR="6000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extLst>
                  <a:ext uri="{0D108BD9-81ED-4DB2-BD59-A6C34878D82A}">
                    <a16:rowId xmlns="" xmlns:a16="http://schemas.microsoft.com/office/drawing/2014/main" val="3718022653"/>
                  </a:ext>
                </a:extLst>
              </a:tr>
              <a:tr h="161826">
                <a:tc vMerge="1">
                  <a:txBody>
                    <a:bodyPr/>
                    <a:lstStyle/>
                    <a:p>
                      <a:endParaRPr lang="sk-SK"/>
                    </a:p>
                  </a:txBody>
                  <a:tcPr/>
                </a:tc>
                <a:tc>
                  <a:txBody>
                    <a:bodyPr/>
                    <a:lstStyle/>
                    <a:p>
                      <a:pPr>
                        <a:spcAft>
                          <a:spcPts val="0"/>
                        </a:spcAft>
                      </a:pPr>
                      <a:r>
                        <a:rPr lang="sk-SK" sz="1100">
                          <a:effectLst/>
                          <a:latin typeface="Calibri" panose="020F0502020204030204" pitchFamily="34" charset="0"/>
                          <a:ea typeface="Calibri" panose="020F0502020204030204" pitchFamily="34" charset="0"/>
                          <a:cs typeface="Times New Roman" panose="02020603050405020304" pitchFamily="18" charset="0"/>
                        </a:rPr>
                        <a:t>Bubnovačka</a:t>
                      </a:r>
                    </a:p>
                  </a:txBody>
                  <a:tcPr marL="60007" marR="6000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CAAC"/>
                    </a:solidFill>
                  </a:tcPr>
                </a:tc>
                <a:tc>
                  <a:txBody>
                    <a:bodyPr/>
                    <a:lstStyle/>
                    <a:p>
                      <a:pPr>
                        <a:spcAft>
                          <a:spcPts val="0"/>
                        </a:spcAft>
                      </a:pPr>
                      <a:r>
                        <a:rPr lang="sk-SK" sz="1100" dirty="0">
                          <a:effectLst/>
                          <a:latin typeface="Calibri" panose="020F0502020204030204" pitchFamily="34" charset="0"/>
                          <a:ea typeface="Calibri" panose="020F0502020204030204" pitchFamily="34" charset="0"/>
                          <a:cs typeface="Times New Roman" panose="02020603050405020304" pitchFamily="18" charset="0"/>
                        </a:rPr>
                        <a:t>I.C</a:t>
                      </a:r>
                    </a:p>
                  </a:txBody>
                  <a:tcPr marL="60007" marR="6000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CAAC"/>
                    </a:solidFill>
                  </a:tcPr>
                </a:tc>
                <a:extLst>
                  <a:ext uri="{0D108BD9-81ED-4DB2-BD59-A6C34878D82A}">
                    <a16:rowId xmlns="" xmlns:a16="http://schemas.microsoft.com/office/drawing/2014/main" val="4106517901"/>
                  </a:ext>
                </a:extLst>
              </a:tr>
              <a:tr h="161826">
                <a:tc vMerge="1">
                  <a:txBody>
                    <a:bodyPr/>
                    <a:lstStyle/>
                    <a:p>
                      <a:endParaRPr lang="sk-SK"/>
                    </a:p>
                  </a:txBody>
                  <a:tcPr/>
                </a:tc>
                <a:tc>
                  <a:txBody>
                    <a:bodyPr/>
                    <a:lstStyle/>
                    <a:p>
                      <a:pPr>
                        <a:spcAft>
                          <a:spcPts val="0"/>
                        </a:spcAft>
                      </a:pPr>
                      <a:r>
                        <a:rPr lang="sk-SK" sz="1100">
                          <a:effectLst/>
                          <a:latin typeface="Calibri" panose="020F0502020204030204" pitchFamily="34" charset="0"/>
                          <a:ea typeface="Calibri" panose="020F0502020204030204" pitchFamily="34" charset="0"/>
                          <a:cs typeface="Times New Roman" panose="02020603050405020304" pitchFamily="18" charset="0"/>
                        </a:rPr>
                        <a:t>Lyžiarsky kurz – Kubínska hoľa</a:t>
                      </a:r>
                    </a:p>
                  </a:txBody>
                  <a:tcPr marL="60007" marR="6000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tc>
                  <a:txBody>
                    <a:bodyPr/>
                    <a:lstStyle/>
                    <a:p>
                      <a:pPr>
                        <a:spcAft>
                          <a:spcPts val="0"/>
                        </a:spcAft>
                      </a:pPr>
                      <a:r>
                        <a:rPr lang="sk-SK" sz="1100" dirty="0">
                          <a:effectLst/>
                          <a:latin typeface="Calibri" panose="020F0502020204030204" pitchFamily="34" charset="0"/>
                          <a:ea typeface="Calibri" panose="020F0502020204030204" pitchFamily="34" charset="0"/>
                          <a:cs typeface="Times New Roman" panose="02020603050405020304" pitchFamily="18" charset="0"/>
                        </a:rPr>
                        <a:t>1. roč. </a:t>
                      </a:r>
                    </a:p>
                  </a:txBody>
                  <a:tcPr marL="60007" marR="6000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extLst>
                  <a:ext uri="{0D108BD9-81ED-4DB2-BD59-A6C34878D82A}">
                    <a16:rowId xmlns="" xmlns:a16="http://schemas.microsoft.com/office/drawing/2014/main" val="1682982819"/>
                  </a:ext>
                </a:extLst>
              </a:tr>
              <a:tr h="323652">
                <a:tc vMerge="1">
                  <a:txBody>
                    <a:bodyPr/>
                    <a:lstStyle/>
                    <a:p>
                      <a:endParaRPr lang="sk-SK"/>
                    </a:p>
                  </a:txBody>
                  <a:tcPr/>
                </a:tc>
                <a:tc>
                  <a:txBody>
                    <a:bodyPr/>
                    <a:lstStyle/>
                    <a:p>
                      <a:pPr>
                        <a:spcAft>
                          <a:spcPts val="0"/>
                        </a:spcAft>
                      </a:pPr>
                      <a:r>
                        <a:rPr lang="sk-SK" sz="1100">
                          <a:effectLst/>
                          <a:latin typeface="Calibri" panose="020F0502020204030204" pitchFamily="34" charset="0"/>
                          <a:ea typeface="Calibri" panose="020F0502020204030204" pitchFamily="34" charset="0"/>
                          <a:cs typeface="Times New Roman" panose="02020603050405020304" pitchFamily="18" charset="0"/>
                        </a:rPr>
                        <a:t>Cvičenia na ochranu života a zdravia</a:t>
                      </a:r>
                    </a:p>
                  </a:txBody>
                  <a:tcPr marL="60007" marR="6000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CAAC"/>
                    </a:solidFill>
                  </a:tcPr>
                </a:tc>
                <a:tc>
                  <a:txBody>
                    <a:bodyPr/>
                    <a:lstStyle/>
                    <a:p>
                      <a:pPr>
                        <a:spcAft>
                          <a:spcPts val="0"/>
                        </a:spcAft>
                      </a:pPr>
                      <a:r>
                        <a:rPr lang="sk-SK" sz="1100" dirty="0">
                          <a:effectLst/>
                          <a:latin typeface="Calibri" panose="020F0502020204030204" pitchFamily="34" charset="0"/>
                          <a:ea typeface="Calibri" panose="020F0502020204030204" pitchFamily="34" charset="0"/>
                          <a:cs typeface="Times New Roman" panose="02020603050405020304" pitchFamily="18" charset="0"/>
                        </a:rPr>
                        <a:t>1., 2. roč.</a:t>
                      </a:r>
                    </a:p>
                  </a:txBody>
                  <a:tcPr marL="60007" marR="6000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CAAC"/>
                    </a:solidFill>
                  </a:tcPr>
                </a:tc>
                <a:extLst>
                  <a:ext uri="{0D108BD9-81ED-4DB2-BD59-A6C34878D82A}">
                    <a16:rowId xmlns="" xmlns:a16="http://schemas.microsoft.com/office/drawing/2014/main" val="4092580737"/>
                  </a:ext>
                </a:extLst>
              </a:tr>
              <a:tr h="161826">
                <a:tc vMerge="1">
                  <a:txBody>
                    <a:bodyPr/>
                    <a:lstStyle/>
                    <a:p>
                      <a:endParaRPr lang="sk-SK"/>
                    </a:p>
                  </a:txBody>
                  <a:tcPr/>
                </a:tc>
                <a:tc>
                  <a:txBody>
                    <a:bodyPr/>
                    <a:lstStyle/>
                    <a:p>
                      <a:pPr>
                        <a:spcAft>
                          <a:spcPts val="0"/>
                        </a:spcAft>
                      </a:pPr>
                      <a:r>
                        <a:rPr lang="sk-SK" sz="1100">
                          <a:effectLst/>
                          <a:latin typeface="Calibri" panose="020F0502020204030204" pitchFamily="34" charset="0"/>
                          <a:ea typeface="Calibri" panose="020F0502020204030204" pitchFamily="34" charset="0"/>
                          <a:cs typeface="Times New Roman" panose="02020603050405020304" pitchFamily="18" charset="0"/>
                        </a:rPr>
                        <a:t>Ekologický deň</a:t>
                      </a:r>
                    </a:p>
                  </a:txBody>
                  <a:tcPr marL="60007" marR="6000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tc>
                  <a:txBody>
                    <a:bodyPr/>
                    <a:lstStyle/>
                    <a:p>
                      <a:pPr>
                        <a:spcAft>
                          <a:spcPts val="0"/>
                        </a:spcAft>
                      </a:pPr>
                      <a:r>
                        <a:rPr lang="sk-SK" sz="1100" dirty="0">
                          <a:effectLst/>
                          <a:latin typeface="Calibri" panose="020F0502020204030204" pitchFamily="34" charset="0"/>
                          <a:ea typeface="Calibri" panose="020F0502020204030204" pitchFamily="34" charset="0"/>
                          <a:cs typeface="Times New Roman" panose="02020603050405020304" pitchFamily="18" charset="0"/>
                        </a:rPr>
                        <a:t>3.roč.</a:t>
                      </a:r>
                    </a:p>
                  </a:txBody>
                  <a:tcPr marL="60007" marR="6000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extLst>
                  <a:ext uri="{0D108BD9-81ED-4DB2-BD59-A6C34878D82A}">
                    <a16:rowId xmlns="" xmlns:a16="http://schemas.microsoft.com/office/drawing/2014/main" val="2750861220"/>
                  </a:ext>
                </a:extLst>
              </a:tr>
              <a:tr h="161826">
                <a:tc vMerge="1">
                  <a:txBody>
                    <a:bodyPr/>
                    <a:lstStyle/>
                    <a:p>
                      <a:endParaRPr lang="sk-SK"/>
                    </a:p>
                  </a:txBody>
                  <a:tcPr/>
                </a:tc>
                <a:tc>
                  <a:txBody>
                    <a:bodyPr/>
                    <a:lstStyle/>
                    <a:p>
                      <a:pPr>
                        <a:spcAft>
                          <a:spcPts val="0"/>
                        </a:spcAft>
                      </a:pPr>
                      <a:r>
                        <a:rPr lang="sk-SK" sz="1100">
                          <a:effectLst/>
                          <a:latin typeface="Calibri" panose="020F0502020204030204" pitchFamily="34" charset="0"/>
                          <a:ea typeface="Calibri" panose="020F0502020204030204" pitchFamily="34" charset="0"/>
                          <a:cs typeface="Times New Roman" panose="02020603050405020304" pitchFamily="18" charset="0"/>
                        </a:rPr>
                        <a:t>Futbalový turnaj </a:t>
                      </a:r>
                    </a:p>
                  </a:txBody>
                  <a:tcPr marL="60007" marR="6000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CAAC"/>
                    </a:solidFill>
                  </a:tcPr>
                </a:tc>
                <a:tc>
                  <a:txBody>
                    <a:bodyPr/>
                    <a:lstStyle/>
                    <a:p>
                      <a:pPr>
                        <a:spcAft>
                          <a:spcPts val="0"/>
                        </a:spcAft>
                      </a:pPr>
                      <a:r>
                        <a:rPr lang="sk-SK" sz="1100" dirty="0">
                          <a:effectLst/>
                          <a:latin typeface="Calibri" panose="020F0502020204030204" pitchFamily="34" charset="0"/>
                          <a:ea typeface="Calibri" panose="020F0502020204030204" pitchFamily="34" charset="0"/>
                          <a:cs typeface="Times New Roman" panose="02020603050405020304" pitchFamily="18" charset="0"/>
                        </a:rPr>
                        <a:t>1., 2. a 3. roč.</a:t>
                      </a:r>
                    </a:p>
                  </a:txBody>
                  <a:tcPr marL="60007" marR="6000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CAAC"/>
                    </a:solidFill>
                  </a:tcPr>
                </a:tc>
                <a:extLst>
                  <a:ext uri="{0D108BD9-81ED-4DB2-BD59-A6C34878D82A}">
                    <a16:rowId xmlns="" xmlns:a16="http://schemas.microsoft.com/office/drawing/2014/main" val="1935376211"/>
                  </a:ext>
                </a:extLst>
              </a:tr>
            </a:tbl>
          </a:graphicData>
        </a:graphic>
      </p:graphicFrame>
    </p:spTree>
    <p:extLst>
      <p:ext uri="{BB962C8B-B14F-4D97-AF65-F5344CB8AC3E}">
        <p14:creationId xmlns:p14="http://schemas.microsoft.com/office/powerpoint/2010/main" val="6126639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179512" y="260648"/>
            <a:ext cx="7992888" cy="1066130"/>
          </a:xfrm>
        </p:spPr>
        <p:txBody>
          <a:bodyPr>
            <a:normAutofit fontScale="90000"/>
          </a:bodyPr>
          <a:lstStyle/>
          <a:p>
            <a:pPr algn="ctr"/>
            <a:r>
              <a:rPr lang="sk-SK" dirty="0"/>
              <a:t>Prehľad  tried a žiakov </a:t>
            </a:r>
            <a:br>
              <a:rPr lang="sk-SK" dirty="0"/>
            </a:br>
            <a:r>
              <a:rPr lang="sk-SK" dirty="0"/>
              <a:t>v školskom roku </a:t>
            </a:r>
            <a:r>
              <a:rPr lang="sk-SK" dirty="0" smtClean="0"/>
              <a:t>2022/23  -</a:t>
            </a:r>
            <a:endParaRPr lang="sk-SK" dirty="0">
              <a:solidFill>
                <a:srgbClr val="FF0000"/>
              </a:solidFill>
            </a:endParaRPr>
          </a:p>
        </p:txBody>
      </p:sp>
      <p:graphicFrame>
        <p:nvGraphicFramePr>
          <p:cNvPr id="7" name="Zástupný objekt pre obsah 6"/>
          <p:cNvGraphicFramePr>
            <a:graphicFrameLocks noGrp="1"/>
          </p:cNvGraphicFramePr>
          <p:nvPr>
            <p:ph idx="1"/>
            <p:extLst>
              <p:ext uri="{D42A27DB-BD31-4B8C-83A1-F6EECF244321}">
                <p14:modId xmlns:p14="http://schemas.microsoft.com/office/powerpoint/2010/main" val="4020003447"/>
              </p:ext>
            </p:extLst>
          </p:nvPr>
        </p:nvGraphicFramePr>
        <p:xfrm>
          <a:off x="908662" y="1412776"/>
          <a:ext cx="6534588" cy="5203616"/>
        </p:xfrm>
        <a:graphic>
          <a:graphicData uri="http://schemas.openxmlformats.org/drawingml/2006/table">
            <a:tbl>
              <a:tblPr firstRow="1" firstCol="1" bandRow="1">
                <a:tableStyleId>{7DF18680-E054-41AD-8BC1-D1AEF772440D}</a:tableStyleId>
              </a:tblPr>
              <a:tblGrid>
                <a:gridCol w="414950">
                  <a:extLst>
                    <a:ext uri="{9D8B030D-6E8A-4147-A177-3AD203B41FA5}">
                      <a16:colId xmlns="" xmlns:a16="http://schemas.microsoft.com/office/drawing/2014/main" val="668184819"/>
                    </a:ext>
                  </a:extLst>
                </a:gridCol>
                <a:gridCol w="796888">
                  <a:extLst>
                    <a:ext uri="{9D8B030D-6E8A-4147-A177-3AD203B41FA5}">
                      <a16:colId xmlns="" xmlns:a16="http://schemas.microsoft.com/office/drawing/2014/main" val="3495317064"/>
                    </a:ext>
                  </a:extLst>
                </a:gridCol>
                <a:gridCol w="2515101">
                  <a:extLst>
                    <a:ext uri="{9D8B030D-6E8A-4147-A177-3AD203B41FA5}">
                      <a16:colId xmlns="" xmlns:a16="http://schemas.microsoft.com/office/drawing/2014/main" val="2903597547"/>
                    </a:ext>
                  </a:extLst>
                </a:gridCol>
                <a:gridCol w="584471">
                  <a:extLst>
                    <a:ext uri="{9D8B030D-6E8A-4147-A177-3AD203B41FA5}">
                      <a16:colId xmlns="" xmlns:a16="http://schemas.microsoft.com/office/drawing/2014/main" val="3053104091"/>
                    </a:ext>
                  </a:extLst>
                </a:gridCol>
                <a:gridCol w="1503489">
                  <a:extLst>
                    <a:ext uri="{9D8B030D-6E8A-4147-A177-3AD203B41FA5}">
                      <a16:colId xmlns="" xmlns:a16="http://schemas.microsoft.com/office/drawing/2014/main" val="2613668899"/>
                    </a:ext>
                  </a:extLst>
                </a:gridCol>
                <a:gridCol w="719689">
                  <a:extLst>
                    <a:ext uri="{9D8B030D-6E8A-4147-A177-3AD203B41FA5}">
                      <a16:colId xmlns="" xmlns:a16="http://schemas.microsoft.com/office/drawing/2014/main" val="851785980"/>
                    </a:ext>
                  </a:extLst>
                </a:gridCol>
              </a:tblGrid>
              <a:tr h="479216">
                <a:tc>
                  <a:txBody>
                    <a:bodyPr/>
                    <a:lstStyle/>
                    <a:p>
                      <a:pPr algn="ctr">
                        <a:spcAft>
                          <a:spcPts val="0"/>
                        </a:spcAft>
                      </a:pPr>
                      <a:r>
                        <a:rPr lang="sk-SK" sz="1100" dirty="0">
                          <a:effectLst/>
                        </a:rPr>
                        <a:t>TR.</a:t>
                      </a:r>
                      <a:endParaRPr lang="sk-SK"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1" marR="55461" marT="0" marB="0"/>
                </a:tc>
                <a:tc>
                  <a:txBody>
                    <a:bodyPr/>
                    <a:lstStyle/>
                    <a:p>
                      <a:pPr algn="ctr">
                        <a:spcAft>
                          <a:spcPts val="0"/>
                        </a:spcAft>
                      </a:pPr>
                      <a:r>
                        <a:rPr lang="sk-SK" sz="1100">
                          <a:effectLst/>
                        </a:rPr>
                        <a:t>Kód odboru</a:t>
                      </a:r>
                      <a:endParaRPr lang="sk-SK" sz="900">
                        <a:effectLst/>
                        <a:latin typeface="Calibri" panose="020F0502020204030204" pitchFamily="34" charset="0"/>
                        <a:ea typeface="Calibri" panose="020F0502020204030204" pitchFamily="34" charset="0"/>
                        <a:cs typeface="Times New Roman" panose="02020603050405020304" pitchFamily="18" charset="0"/>
                      </a:endParaRPr>
                    </a:p>
                  </a:txBody>
                  <a:tcPr marL="55461" marR="55461" marT="0" marB="0"/>
                </a:tc>
                <a:tc>
                  <a:txBody>
                    <a:bodyPr/>
                    <a:lstStyle/>
                    <a:p>
                      <a:pPr algn="ctr">
                        <a:spcAft>
                          <a:spcPts val="0"/>
                        </a:spcAft>
                      </a:pPr>
                      <a:r>
                        <a:rPr lang="sk-SK" sz="1100">
                          <a:effectLst/>
                        </a:rPr>
                        <a:t>Odbor</a:t>
                      </a:r>
                      <a:endParaRPr lang="sk-SK" sz="900">
                        <a:effectLst/>
                        <a:latin typeface="Calibri" panose="020F0502020204030204" pitchFamily="34" charset="0"/>
                        <a:ea typeface="Calibri" panose="020F0502020204030204" pitchFamily="34" charset="0"/>
                        <a:cs typeface="Times New Roman" panose="02020603050405020304" pitchFamily="18" charset="0"/>
                      </a:endParaRPr>
                    </a:p>
                  </a:txBody>
                  <a:tcPr marL="55461" marR="55461" marT="0" marB="0"/>
                </a:tc>
                <a:tc>
                  <a:txBody>
                    <a:bodyPr/>
                    <a:lstStyle/>
                    <a:p>
                      <a:pPr algn="ctr">
                        <a:spcAft>
                          <a:spcPts val="0"/>
                        </a:spcAft>
                      </a:pPr>
                      <a:r>
                        <a:rPr lang="sk-SK" sz="1100">
                          <a:effectLst/>
                        </a:rPr>
                        <a:t>Počet žiakov</a:t>
                      </a:r>
                      <a:endParaRPr lang="sk-SK" sz="900">
                        <a:effectLst/>
                        <a:latin typeface="Calibri" panose="020F0502020204030204" pitchFamily="34" charset="0"/>
                        <a:ea typeface="Calibri" panose="020F0502020204030204" pitchFamily="34" charset="0"/>
                        <a:cs typeface="Times New Roman" panose="02020603050405020304" pitchFamily="18" charset="0"/>
                      </a:endParaRPr>
                    </a:p>
                  </a:txBody>
                  <a:tcPr marL="55461" marR="55461" marT="0" marB="0"/>
                </a:tc>
                <a:tc>
                  <a:txBody>
                    <a:bodyPr/>
                    <a:lstStyle/>
                    <a:p>
                      <a:pPr algn="ctr">
                        <a:spcAft>
                          <a:spcPts val="0"/>
                        </a:spcAft>
                      </a:pPr>
                      <a:r>
                        <a:rPr lang="sk-SK" sz="1100">
                          <a:effectLst/>
                        </a:rPr>
                        <a:t>Triedny učiteľ</a:t>
                      </a:r>
                      <a:endParaRPr lang="sk-SK" sz="900">
                        <a:effectLst/>
                        <a:latin typeface="Calibri" panose="020F0502020204030204" pitchFamily="34" charset="0"/>
                        <a:ea typeface="Calibri" panose="020F0502020204030204" pitchFamily="34" charset="0"/>
                        <a:cs typeface="Times New Roman" panose="02020603050405020304" pitchFamily="18" charset="0"/>
                      </a:endParaRPr>
                    </a:p>
                  </a:txBody>
                  <a:tcPr marL="55461" marR="55461" marT="0" marB="0"/>
                </a:tc>
                <a:tc>
                  <a:txBody>
                    <a:bodyPr/>
                    <a:lstStyle/>
                    <a:p>
                      <a:pPr algn="ctr">
                        <a:spcAft>
                          <a:spcPts val="0"/>
                        </a:spcAft>
                      </a:pPr>
                      <a:r>
                        <a:rPr lang="sk-SK" sz="1100">
                          <a:effectLst/>
                        </a:rPr>
                        <a:t>Učebňa č.</a:t>
                      </a:r>
                      <a:endParaRPr lang="sk-SK" sz="900">
                        <a:effectLst/>
                        <a:latin typeface="Calibri" panose="020F0502020204030204" pitchFamily="34" charset="0"/>
                        <a:ea typeface="Calibri" panose="020F0502020204030204" pitchFamily="34" charset="0"/>
                        <a:cs typeface="Times New Roman" panose="02020603050405020304" pitchFamily="18" charset="0"/>
                      </a:endParaRPr>
                    </a:p>
                  </a:txBody>
                  <a:tcPr marL="55461" marR="55461" marT="0" marB="0"/>
                </a:tc>
                <a:extLst>
                  <a:ext uri="{0D108BD9-81ED-4DB2-BD59-A6C34878D82A}">
                    <a16:rowId xmlns="" xmlns:a16="http://schemas.microsoft.com/office/drawing/2014/main" val="3013850548"/>
                  </a:ext>
                </a:extLst>
              </a:tr>
              <a:tr h="145217">
                <a:tc>
                  <a:txBody>
                    <a:bodyPr/>
                    <a:lstStyle/>
                    <a:p>
                      <a:pPr algn="ctr">
                        <a:spcAft>
                          <a:spcPts val="0"/>
                        </a:spcAft>
                      </a:pPr>
                      <a:r>
                        <a:rPr lang="sk-SK" sz="1000">
                          <a:effectLst/>
                        </a:rPr>
                        <a:t>I.A</a:t>
                      </a:r>
                      <a:endParaRPr lang="sk-SK" sz="900">
                        <a:effectLst/>
                        <a:latin typeface="Calibri" panose="020F0502020204030204" pitchFamily="34" charset="0"/>
                        <a:ea typeface="Calibri" panose="020F0502020204030204" pitchFamily="34" charset="0"/>
                        <a:cs typeface="Times New Roman" panose="02020603050405020304" pitchFamily="18" charset="0"/>
                      </a:endParaRPr>
                    </a:p>
                  </a:txBody>
                  <a:tcPr marL="55461" marR="55461" marT="0" marB="0" anchor="ctr"/>
                </a:tc>
                <a:tc>
                  <a:txBody>
                    <a:bodyPr/>
                    <a:lstStyle/>
                    <a:p>
                      <a:pPr>
                        <a:spcAft>
                          <a:spcPts val="0"/>
                        </a:spcAft>
                      </a:pPr>
                      <a:r>
                        <a:rPr lang="sk-SK" sz="1000">
                          <a:effectLst/>
                        </a:rPr>
                        <a:t>2487 H 01</a:t>
                      </a:r>
                      <a:endParaRPr lang="sk-SK" sz="900">
                        <a:effectLst/>
                        <a:latin typeface="Calibri" panose="020F0502020204030204" pitchFamily="34" charset="0"/>
                        <a:ea typeface="Calibri" panose="020F0502020204030204" pitchFamily="34" charset="0"/>
                        <a:cs typeface="Times New Roman" panose="02020603050405020304" pitchFamily="18" charset="0"/>
                      </a:endParaRPr>
                    </a:p>
                  </a:txBody>
                  <a:tcPr marL="55461" marR="55461" marT="0" marB="0"/>
                </a:tc>
                <a:tc>
                  <a:txBody>
                    <a:bodyPr/>
                    <a:lstStyle/>
                    <a:p>
                      <a:pPr>
                        <a:spcAft>
                          <a:spcPts val="0"/>
                        </a:spcAft>
                      </a:pPr>
                      <a:r>
                        <a:rPr lang="sk-SK" sz="1000">
                          <a:effectLst/>
                        </a:rPr>
                        <a:t>Autoopravár -  mechanik </a:t>
                      </a:r>
                      <a:endParaRPr lang="sk-SK" sz="900">
                        <a:effectLst/>
                        <a:latin typeface="Calibri" panose="020F0502020204030204" pitchFamily="34" charset="0"/>
                        <a:ea typeface="Calibri" panose="020F0502020204030204" pitchFamily="34" charset="0"/>
                        <a:cs typeface="Times New Roman" panose="02020603050405020304" pitchFamily="18" charset="0"/>
                      </a:endParaRPr>
                    </a:p>
                  </a:txBody>
                  <a:tcPr marL="55461" marR="55461" marT="0" marB="0"/>
                </a:tc>
                <a:tc>
                  <a:txBody>
                    <a:bodyPr/>
                    <a:lstStyle/>
                    <a:p>
                      <a:pPr algn="ctr">
                        <a:spcAft>
                          <a:spcPts val="0"/>
                        </a:spcAft>
                      </a:pPr>
                      <a:r>
                        <a:rPr lang="sk-SK" sz="1000">
                          <a:effectLst/>
                        </a:rPr>
                        <a:t>15</a:t>
                      </a:r>
                      <a:endParaRPr lang="sk-SK" sz="900">
                        <a:effectLst/>
                        <a:latin typeface="Calibri" panose="020F0502020204030204" pitchFamily="34" charset="0"/>
                        <a:ea typeface="Calibri" panose="020F0502020204030204" pitchFamily="34" charset="0"/>
                        <a:cs typeface="Times New Roman" panose="02020603050405020304" pitchFamily="18" charset="0"/>
                      </a:endParaRPr>
                    </a:p>
                  </a:txBody>
                  <a:tcPr marL="55461" marR="55461" marT="0" marB="0"/>
                </a:tc>
                <a:tc>
                  <a:txBody>
                    <a:bodyPr/>
                    <a:lstStyle/>
                    <a:p>
                      <a:pPr algn="ctr">
                        <a:spcAft>
                          <a:spcPts val="0"/>
                        </a:spcAft>
                      </a:pPr>
                      <a:r>
                        <a:rPr lang="sk-SK" sz="1000">
                          <a:effectLst/>
                        </a:rPr>
                        <a:t>Mgr. Miriama Ferancová</a:t>
                      </a:r>
                      <a:endParaRPr lang="sk-SK" sz="900">
                        <a:effectLst/>
                        <a:latin typeface="Calibri" panose="020F0502020204030204" pitchFamily="34" charset="0"/>
                        <a:ea typeface="Calibri" panose="020F0502020204030204" pitchFamily="34" charset="0"/>
                        <a:cs typeface="Times New Roman" panose="02020603050405020304" pitchFamily="18" charset="0"/>
                      </a:endParaRPr>
                    </a:p>
                  </a:txBody>
                  <a:tcPr marL="55461" marR="55461" marT="0" marB="0" anchor="ctr"/>
                </a:tc>
                <a:tc>
                  <a:txBody>
                    <a:bodyPr/>
                    <a:lstStyle/>
                    <a:p>
                      <a:pPr algn="ctr">
                        <a:spcAft>
                          <a:spcPts val="0"/>
                        </a:spcAft>
                      </a:pPr>
                      <a:r>
                        <a:rPr lang="sk-SK" sz="1000">
                          <a:effectLst/>
                        </a:rPr>
                        <a:t>12</a:t>
                      </a:r>
                      <a:endParaRPr lang="sk-SK" sz="900">
                        <a:effectLst/>
                        <a:latin typeface="Calibri" panose="020F0502020204030204" pitchFamily="34" charset="0"/>
                        <a:ea typeface="Calibri" panose="020F0502020204030204" pitchFamily="34" charset="0"/>
                        <a:cs typeface="Times New Roman" panose="02020603050405020304" pitchFamily="18" charset="0"/>
                      </a:endParaRPr>
                    </a:p>
                  </a:txBody>
                  <a:tcPr marL="55461" marR="55461" marT="0" marB="0" anchor="ctr"/>
                </a:tc>
                <a:extLst>
                  <a:ext uri="{0D108BD9-81ED-4DB2-BD59-A6C34878D82A}">
                    <a16:rowId xmlns="" xmlns:a16="http://schemas.microsoft.com/office/drawing/2014/main" val="1214588522"/>
                  </a:ext>
                </a:extLst>
              </a:tr>
              <a:tr h="435651">
                <a:tc>
                  <a:txBody>
                    <a:bodyPr/>
                    <a:lstStyle/>
                    <a:p>
                      <a:pPr algn="ctr">
                        <a:spcAft>
                          <a:spcPts val="0"/>
                        </a:spcAft>
                      </a:pPr>
                      <a:r>
                        <a:rPr lang="sk-SK" sz="1000">
                          <a:effectLst/>
                        </a:rPr>
                        <a:t>I.B</a:t>
                      </a:r>
                      <a:endParaRPr lang="sk-SK" sz="900">
                        <a:effectLst/>
                        <a:latin typeface="Calibri" panose="020F0502020204030204" pitchFamily="34" charset="0"/>
                        <a:ea typeface="Calibri" panose="020F0502020204030204" pitchFamily="34" charset="0"/>
                        <a:cs typeface="Times New Roman" panose="02020603050405020304" pitchFamily="18" charset="0"/>
                      </a:endParaRPr>
                    </a:p>
                  </a:txBody>
                  <a:tcPr marL="55461" marR="55461" marT="0" marB="0" anchor="ctr"/>
                </a:tc>
                <a:tc>
                  <a:txBody>
                    <a:bodyPr/>
                    <a:lstStyle/>
                    <a:p>
                      <a:pPr>
                        <a:spcAft>
                          <a:spcPts val="0"/>
                        </a:spcAft>
                      </a:pPr>
                      <a:r>
                        <a:rPr lang="sk-SK" sz="1000">
                          <a:effectLst/>
                        </a:rPr>
                        <a:t>2487H 02</a:t>
                      </a:r>
                      <a:endParaRPr lang="sk-SK" sz="900">
                        <a:effectLst/>
                      </a:endParaRPr>
                    </a:p>
                    <a:p>
                      <a:pPr>
                        <a:spcAft>
                          <a:spcPts val="0"/>
                        </a:spcAft>
                      </a:pPr>
                      <a:r>
                        <a:rPr lang="sk-SK" sz="1000">
                          <a:effectLst/>
                        </a:rPr>
                        <a:t>2683 H 11 </a:t>
                      </a:r>
                      <a:endParaRPr lang="sk-SK" sz="900">
                        <a:effectLst/>
                      </a:endParaRPr>
                    </a:p>
                    <a:p>
                      <a:pPr>
                        <a:spcAft>
                          <a:spcPts val="0"/>
                        </a:spcAft>
                      </a:pPr>
                      <a:r>
                        <a:rPr lang="sk-SK" sz="1000">
                          <a:effectLst/>
                        </a:rPr>
                        <a:t>2423 H</a:t>
                      </a:r>
                      <a:endParaRPr lang="sk-SK" sz="900">
                        <a:effectLst/>
                        <a:latin typeface="Calibri" panose="020F0502020204030204" pitchFamily="34" charset="0"/>
                        <a:ea typeface="Calibri" panose="020F0502020204030204" pitchFamily="34" charset="0"/>
                        <a:cs typeface="Times New Roman" panose="02020603050405020304" pitchFamily="18" charset="0"/>
                      </a:endParaRPr>
                    </a:p>
                  </a:txBody>
                  <a:tcPr marL="55461" marR="55461" marT="0" marB="0"/>
                </a:tc>
                <a:tc>
                  <a:txBody>
                    <a:bodyPr/>
                    <a:lstStyle/>
                    <a:p>
                      <a:pPr>
                        <a:spcAft>
                          <a:spcPts val="0"/>
                        </a:spcAft>
                      </a:pPr>
                      <a:r>
                        <a:rPr lang="sk-SK" sz="1000">
                          <a:effectLst/>
                        </a:rPr>
                        <a:t>Autoopravár - elektrikár</a:t>
                      </a:r>
                      <a:endParaRPr lang="sk-SK" sz="900">
                        <a:effectLst/>
                      </a:endParaRPr>
                    </a:p>
                    <a:p>
                      <a:pPr>
                        <a:spcAft>
                          <a:spcPts val="0"/>
                        </a:spcAft>
                      </a:pPr>
                      <a:r>
                        <a:rPr lang="sk-SK" sz="1000">
                          <a:effectLst/>
                        </a:rPr>
                        <a:t>Elektromechanik – silnoprúdová technika </a:t>
                      </a:r>
                      <a:endParaRPr lang="sk-SK" sz="900">
                        <a:effectLst/>
                      </a:endParaRPr>
                    </a:p>
                    <a:p>
                      <a:pPr>
                        <a:spcAft>
                          <a:spcPts val="0"/>
                        </a:spcAft>
                      </a:pPr>
                      <a:r>
                        <a:rPr lang="sk-SK" sz="1000">
                          <a:effectLst/>
                        </a:rPr>
                        <a:t>Nástrojár</a:t>
                      </a:r>
                      <a:endParaRPr lang="sk-SK" sz="900">
                        <a:effectLst/>
                        <a:latin typeface="Calibri" panose="020F0502020204030204" pitchFamily="34" charset="0"/>
                        <a:ea typeface="Calibri" panose="020F0502020204030204" pitchFamily="34" charset="0"/>
                        <a:cs typeface="Times New Roman" panose="02020603050405020304" pitchFamily="18" charset="0"/>
                      </a:endParaRPr>
                    </a:p>
                  </a:txBody>
                  <a:tcPr marL="55461" marR="55461" marT="0" marB="0"/>
                </a:tc>
                <a:tc>
                  <a:txBody>
                    <a:bodyPr/>
                    <a:lstStyle/>
                    <a:p>
                      <a:pPr algn="ctr">
                        <a:spcAft>
                          <a:spcPts val="0"/>
                        </a:spcAft>
                      </a:pPr>
                      <a:r>
                        <a:rPr lang="sk-SK" sz="1000">
                          <a:effectLst/>
                        </a:rPr>
                        <a:t>7</a:t>
                      </a:r>
                      <a:endParaRPr lang="sk-SK" sz="900">
                        <a:effectLst/>
                      </a:endParaRPr>
                    </a:p>
                    <a:p>
                      <a:pPr algn="ctr">
                        <a:spcAft>
                          <a:spcPts val="0"/>
                        </a:spcAft>
                      </a:pPr>
                      <a:r>
                        <a:rPr lang="sk-SK" sz="1000">
                          <a:effectLst/>
                        </a:rPr>
                        <a:t>8</a:t>
                      </a:r>
                      <a:endParaRPr lang="sk-SK" sz="900">
                        <a:effectLst/>
                      </a:endParaRPr>
                    </a:p>
                    <a:p>
                      <a:pPr algn="ctr">
                        <a:spcAft>
                          <a:spcPts val="0"/>
                        </a:spcAft>
                      </a:pPr>
                      <a:r>
                        <a:rPr lang="sk-SK" sz="1000">
                          <a:effectLst/>
                        </a:rPr>
                        <a:t>4</a:t>
                      </a:r>
                      <a:endParaRPr lang="sk-SK" sz="900">
                        <a:effectLst/>
                        <a:latin typeface="Calibri" panose="020F0502020204030204" pitchFamily="34" charset="0"/>
                        <a:ea typeface="Calibri" panose="020F0502020204030204" pitchFamily="34" charset="0"/>
                        <a:cs typeface="Times New Roman" panose="02020603050405020304" pitchFamily="18" charset="0"/>
                      </a:endParaRPr>
                    </a:p>
                  </a:txBody>
                  <a:tcPr marL="55461" marR="55461" marT="0" marB="0"/>
                </a:tc>
                <a:tc>
                  <a:txBody>
                    <a:bodyPr/>
                    <a:lstStyle/>
                    <a:p>
                      <a:pPr algn="ctr">
                        <a:spcAft>
                          <a:spcPts val="0"/>
                        </a:spcAft>
                      </a:pPr>
                      <a:r>
                        <a:rPr lang="sk-SK" sz="1000">
                          <a:effectLst/>
                        </a:rPr>
                        <a:t>Mgr. Iveta Tomáňová</a:t>
                      </a:r>
                      <a:endParaRPr lang="sk-SK" sz="900">
                        <a:effectLst/>
                        <a:latin typeface="Calibri" panose="020F0502020204030204" pitchFamily="34" charset="0"/>
                        <a:ea typeface="Calibri" panose="020F0502020204030204" pitchFamily="34" charset="0"/>
                        <a:cs typeface="Times New Roman" panose="02020603050405020304" pitchFamily="18" charset="0"/>
                      </a:endParaRPr>
                    </a:p>
                  </a:txBody>
                  <a:tcPr marL="55461" marR="55461" marT="0" marB="0" anchor="ctr"/>
                </a:tc>
                <a:tc>
                  <a:txBody>
                    <a:bodyPr/>
                    <a:lstStyle/>
                    <a:p>
                      <a:pPr algn="ctr">
                        <a:spcAft>
                          <a:spcPts val="0"/>
                        </a:spcAft>
                      </a:pPr>
                      <a:r>
                        <a:rPr lang="sk-SK" sz="1000">
                          <a:effectLst/>
                        </a:rPr>
                        <a:t>6</a:t>
                      </a:r>
                      <a:endParaRPr lang="sk-SK" sz="900">
                        <a:effectLst/>
                        <a:latin typeface="Calibri" panose="020F0502020204030204" pitchFamily="34" charset="0"/>
                        <a:ea typeface="Calibri" panose="020F0502020204030204" pitchFamily="34" charset="0"/>
                        <a:cs typeface="Times New Roman" panose="02020603050405020304" pitchFamily="18" charset="0"/>
                      </a:endParaRPr>
                    </a:p>
                  </a:txBody>
                  <a:tcPr marL="55461" marR="55461" marT="0" marB="0" anchor="ctr"/>
                </a:tc>
                <a:extLst>
                  <a:ext uri="{0D108BD9-81ED-4DB2-BD59-A6C34878D82A}">
                    <a16:rowId xmlns="" xmlns:a16="http://schemas.microsoft.com/office/drawing/2014/main" val="3420553837"/>
                  </a:ext>
                </a:extLst>
              </a:tr>
              <a:tr h="290434">
                <a:tc>
                  <a:txBody>
                    <a:bodyPr/>
                    <a:lstStyle/>
                    <a:p>
                      <a:pPr algn="ctr">
                        <a:spcAft>
                          <a:spcPts val="0"/>
                        </a:spcAft>
                      </a:pPr>
                      <a:r>
                        <a:rPr lang="sk-SK" sz="1000">
                          <a:effectLst/>
                        </a:rPr>
                        <a:t>I.C</a:t>
                      </a:r>
                      <a:endParaRPr lang="sk-SK" sz="900">
                        <a:effectLst/>
                        <a:latin typeface="Calibri" panose="020F0502020204030204" pitchFamily="34" charset="0"/>
                        <a:ea typeface="Calibri" panose="020F0502020204030204" pitchFamily="34" charset="0"/>
                        <a:cs typeface="Times New Roman" panose="02020603050405020304" pitchFamily="18" charset="0"/>
                      </a:endParaRPr>
                    </a:p>
                  </a:txBody>
                  <a:tcPr marL="55461" marR="55461" marT="0" marB="0" anchor="ctr"/>
                </a:tc>
                <a:tc>
                  <a:txBody>
                    <a:bodyPr/>
                    <a:lstStyle/>
                    <a:p>
                      <a:pPr>
                        <a:spcAft>
                          <a:spcPts val="0"/>
                        </a:spcAft>
                      </a:pPr>
                      <a:r>
                        <a:rPr lang="sk-SK" sz="1000">
                          <a:effectLst/>
                        </a:rPr>
                        <a:t>2411 K </a:t>
                      </a:r>
                      <a:endParaRPr lang="sk-SK" sz="900">
                        <a:effectLst/>
                      </a:endParaRPr>
                    </a:p>
                    <a:p>
                      <a:pPr>
                        <a:spcAft>
                          <a:spcPts val="0"/>
                        </a:spcAft>
                      </a:pPr>
                      <a:r>
                        <a:rPr lang="sk-SK" sz="1000">
                          <a:effectLst/>
                        </a:rPr>
                        <a:t>2426 K </a:t>
                      </a:r>
                      <a:endParaRPr lang="sk-SK" sz="900">
                        <a:effectLst/>
                        <a:latin typeface="Calibri" panose="020F0502020204030204" pitchFamily="34" charset="0"/>
                        <a:ea typeface="Calibri" panose="020F0502020204030204" pitchFamily="34" charset="0"/>
                        <a:cs typeface="Times New Roman" panose="02020603050405020304" pitchFamily="18" charset="0"/>
                      </a:endParaRPr>
                    </a:p>
                  </a:txBody>
                  <a:tcPr marL="55461" marR="55461" marT="0" marB="0"/>
                </a:tc>
                <a:tc>
                  <a:txBody>
                    <a:bodyPr/>
                    <a:lstStyle/>
                    <a:p>
                      <a:pPr>
                        <a:spcAft>
                          <a:spcPts val="0"/>
                        </a:spcAft>
                      </a:pPr>
                      <a:r>
                        <a:rPr lang="sk-SK" sz="1000">
                          <a:effectLst/>
                        </a:rPr>
                        <a:t>Mechanik nastavovač </a:t>
                      </a:r>
                      <a:endParaRPr lang="sk-SK" sz="900">
                        <a:effectLst/>
                      </a:endParaRPr>
                    </a:p>
                    <a:p>
                      <a:pPr>
                        <a:spcAft>
                          <a:spcPts val="0"/>
                        </a:spcAft>
                      </a:pPr>
                      <a:r>
                        <a:rPr lang="sk-SK" sz="1000">
                          <a:effectLst/>
                        </a:rPr>
                        <a:t>Programátor OaZSaZ</a:t>
                      </a:r>
                      <a:endParaRPr lang="sk-SK" sz="900">
                        <a:effectLst/>
                        <a:latin typeface="Calibri" panose="020F0502020204030204" pitchFamily="34" charset="0"/>
                        <a:ea typeface="Calibri" panose="020F0502020204030204" pitchFamily="34" charset="0"/>
                        <a:cs typeface="Times New Roman" panose="02020603050405020304" pitchFamily="18" charset="0"/>
                      </a:endParaRPr>
                    </a:p>
                  </a:txBody>
                  <a:tcPr marL="55461" marR="55461" marT="0" marB="0"/>
                </a:tc>
                <a:tc>
                  <a:txBody>
                    <a:bodyPr/>
                    <a:lstStyle/>
                    <a:p>
                      <a:pPr algn="ctr">
                        <a:spcAft>
                          <a:spcPts val="0"/>
                        </a:spcAft>
                      </a:pPr>
                      <a:r>
                        <a:rPr lang="sk-SK" sz="1000">
                          <a:effectLst/>
                        </a:rPr>
                        <a:t>19</a:t>
                      </a:r>
                      <a:endParaRPr lang="sk-SK" sz="900">
                        <a:effectLst/>
                      </a:endParaRPr>
                    </a:p>
                    <a:p>
                      <a:pPr algn="ctr">
                        <a:spcAft>
                          <a:spcPts val="0"/>
                        </a:spcAft>
                      </a:pPr>
                      <a:r>
                        <a:rPr lang="sk-SK" sz="1000">
                          <a:effectLst/>
                        </a:rPr>
                        <a:t>9</a:t>
                      </a:r>
                      <a:endParaRPr lang="sk-SK" sz="900">
                        <a:effectLst/>
                        <a:latin typeface="Calibri" panose="020F0502020204030204" pitchFamily="34" charset="0"/>
                        <a:ea typeface="Calibri" panose="020F0502020204030204" pitchFamily="34" charset="0"/>
                        <a:cs typeface="Times New Roman" panose="02020603050405020304" pitchFamily="18" charset="0"/>
                      </a:endParaRPr>
                    </a:p>
                  </a:txBody>
                  <a:tcPr marL="55461" marR="55461" marT="0" marB="0"/>
                </a:tc>
                <a:tc>
                  <a:txBody>
                    <a:bodyPr/>
                    <a:lstStyle/>
                    <a:p>
                      <a:pPr algn="ctr">
                        <a:spcAft>
                          <a:spcPts val="0"/>
                        </a:spcAft>
                      </a:pPr>
                      <a:r>
                        <a:rPr lang="sk-SK" sz="1000">
                          <a:effectLst/>
                        </a:rPr>
                        <a:t>Mgr. Anna Fatinová</a:t>
                      </a:r>
                      <a:endParaRPr lang="sk-SK" sz="900">
                        <a:effectLst/>
                        <a:latin typeface="Calibri" panose="020F0502020204030204" pitchFamily="34" charset="0"/>
                        <a:ea typeface="Calibri" panose="020F0502020204030204" pitchFamily="34" charset="0"/>
                        <a:cs typeface="Times New Roman" panose="02020603050405020304" pitchFamily="18" charset="0"/>
                      </a:endParaRPr>
                    </a:p>
                  </a:txBody>
                  <a:tcPr marL="55461" marR="55461" marT="0" marB="0" anchor="ctr"/>
                </a:tc>
                <a:tc>
                  <a:txBody>
                    <a:bodyPr/>
                    <a:lstStyle/>
                    <a:p>
                      <a:pPr algn="ctr">
                        <a:spcAft>
                          <a:spcPts val="0"/>
                        </a:spcAft>
                      </a:pPr>
                      <a:r>
                        <a:rPr lang="sk-SK" sz="1000">
                          <a:effectLst/>
                        </a:rPr>
                        <a:t>14</a:t>
                      </a:r>
                      <a:endParaRPr lang="sk-SK" sz="900">
                        <a:effectLst/>
                        <a:latin typeface="Calibri" panose="020F0502020204030204" pitchFamily="34" charset="0"/>
                        <a:ea typeface="Calibri" panose="020F0502020204030204" pitchFamily="34" charset="0"/>
                        <a:cs typeface="Times New Roman" panose="02020603050405020304" pitchFamily="18" charset="0"/>
                      </a:endParaRPr>
                    </a:p>
                  </a:txBody>
                  <a:tcPr marL="55461" marR="55461" marT="0" marB="0" anchor="ctr"/>
                </a:tc>
                <a:extLst>
                  <a:ext uri="{0D108BD9-81ED-4DB2-BD59-A6C34878D82A}">
                    <a16:rowId xmlns="" xmlns:a16="http://schemas.microsoft.com/office/drawing/2014/main" val="3520339079"/>
                  </a:ext>
                </a:extLst>
              </a:tr>
              <a:tr h="435651">
                <a:tc>
                  <a:txBody>
                    <a:bodyPr/>
                    <a:lstStyle/>
                    <a:p>
                      <a:pPr algn="ctr">
                        <a:spcAft>
                          <a:spcPts val="0"/>
                        </a:spcAft>
                      </a:pPr>
                      <a:r>
                        <a:rPr lang="sk-SK" sz="1000">
                          <a:effectLst/>
                        </a:rPr>
                        <a:t>I.E</a:t>
                      </a:r>
                      <a:endParaRPr lang="sk-SK" sz="900">
                        <a:effectLst/>
                        <a:latin typeface="Calibri" panose="020F0502020204030204" pitchFamily="34" charset="0"/>
                        <a:ea typeface="Calibri" panose="020F0502020204030204" pitchFamily="34" charset="0"/>
                        <a:cs typeface="Times New Roman" panose="02020603050405020304" pitchFamily="18" charset="0"/>
                      </a:endParaRPr>
                    </a:p>
                  </a:txBody>
                  <a:tcPr marL="55461" marR="55461" marT="0" marB="0" anchor="ctr"/>
                </a:tc>
                <a:tc>
                  <a:txBody>
                    <a:bodyPr/>
                    <a:lstStyle/>
                    <a:p>
                      <a:pPr>
                        <a:spcAft>
                          <a:spcPts val="0"/>
                        </a:spcAft>
                      </a:pPr>
                      <a:r>
                        <a:rPr lang="sk-SK" sz="1000">
                          <a:effectLst/>
                        </a:rPr>
                        <a:t>2697 K</a:t>
                      </a:r>
                      <a:endParaRPr lang="sk-SK" sz="900">
                        <a:effectLst/>
                      </a:endParaRPr>
                    </a:p>
                    <a:p>
                      <a:pPr>
                        <a:spcAft>
                          <a:spcPts val="0"/>
                        </a:spcAft>
                      </a:pPr>
                      <a:r>
                        <a:rPr lang="sk-SK" sz="1000">
                          <a:effectLst/>
                        </a:rPr>
                        <a:t>2697 K 01</a:t>
                      </a:r>
                      <a:endParaRPr lang="sk-SK" sz="900">
                        <a:effectLst/>
                      </a:endParaRPr>
                    </a:p>
                    <a:p>
                      <a:pPr>
                        <a:spcAft>
                          <a:spcPts val="0"/>
                        </a:spcAft>
                      </a:pPr>
                      <a:r>
                        <a:rPr lang="sk-SK" sz="1000">
                          <a:effectLst/>
                        </a:rPr>
                        <a:t>2679 K</a:t>
                      </a:r>
                      <a:endParaRPr lang="sk-SK" sz="900">
                        <a:effectLst/>
                        <a:latin typeface="Calibri" panose="020F0502020204030204" pitchFamily="34" charset="0"/>
                        <a:ea typeface="Calibri" panose="020F0502020204030204" pitchFamily="34" charset="0"/>
                        <a:cs typeface="Times New Roman" panose="02020603050405020304" pitchFamily="18" charset="0"/>
                      </a:endParaRPr>
                    </a:p>
                  </a:txBody>
                  <a:tcPr marL="55461" marR="55461" marT="0" marB="0"/>
                </a:tc>
                <a:tc>
                  <a:txBody>
                    <a:bodyPr/>
                    <a:lstStyle/>
                    <a:p>
                      <a:pPr>
                        <a:spcAft>
                          <a:spcPts val="0"/>
                        </a:spcAft>
                      </a:pPr>
                      <a:r>
                        <a:rPr lang="sk-SK" sz="1000">
                          <a:effectLst/>
                        </a:rPr>
                        <a:t>Mechanik elektrotechnik</a:t>
                      </a:r>
                      <a:endParaRPr lang="sk-SK" sz="900">
                        <a:effectLst/>
                      </a:endParaRPr>
                    </a:p>
                    <a:p>
                      <a:pPr>
                        <a:spcAft>
                          <a:spcPts val="0"/>
                        </a:spcAft>
                      </a:pPr>
                      <a:r>
                        <a:rPr lang="sk-SK" sz="1000">
                          <a:effectLst/>
                        </a:rPr>
                        <a:t>Mechanik elektrotechnik so zamer. PC</a:t>
                      </a:r>
                      <a:endParaRPr lang="sk-SK" sz="900">
                        <a:effectLst/>
                      </a:endParaRPr>
                    </a:p>
                    <a:p>
                      <a:pPr>
                        <a:spcAft>
                          <a:spcPts val="0"/>
                        </a:spcAft>
                      </a:pPr>
                      <a:r>
                        <a:rPr lang="sk-SK" sz="1000">
                          <a:effectLst/>
                        </a:rPr>
                        <a:t>Mechanik mechatronik</a:t>
                      </a:r>
                      <a:endParaRPr lang="sk-SK" sz="900">
                        <a:effectLst/>
                        <a:latin typeface="Calibri" panose="020F0502020204030204" pitchFamily="34" charset="0"/>
                        <a:ea typeface="Calibri" panose="020F0502020204030204" pitchFamily="34" charset="0"/>
                        <a:cs typeface="Times New Roman" panose="02020603050405020304" pitchFamily="18" charset="0"/>
                      </a:endParaRPr>
                    </a:p>
                  </a:txBody>
                  <a:tcPr marL="55461" marR="55461" marT="0" marB="0"/>
                </a:tc>
                <a:tc>
                  <a:txBody>
                    <a:bodyPr/>
                    <a:lstStyle/>
                    <a:p>
                      <a:pPr algn="ctr">
                        <a:spcAft>
                          <a:spcPts val="0"/>
                        </a:spcAft>
                      </a:pPr>
                      <a:r>
                        <a:rPr lang="sk-SK" sz="1000">
                          <a:effectLst/>
                        </a:rPr>
                        <a:t>9</a:t>
                      </a:r>
                      <a:endParaRPr lang="sk-SK" sz="900">
                        <a:effectLst/>
                      </a:endParaRPr>
                    </a:p>
                    <a:p>
                      <a:pPr algn="ctr">
                        <a:spcAft>
                          <a:spcPts val="0"/>
                        </a:spcAft>
                      </a:pPr>
                      <a:r>
                        <a:rPr lang="sk-SK" sz="1000">
                          <a:effectLst/>
                        </a:rPr>
                        <a:t>9</a:t>
                      </a:r>
                      <a:endParaRPr lang="sk-SK" sz="900">
                        <a:effectLst/>
                      </a:endParaRPr>
                    </a:p>
                    <a:p>
                      <a:pPr algn="ctr">
                        <a:spcAft>
                          <a:spcPts val="0"/>
                        </a:spcAft>
                      </a:pPr>
                      <a:r>
                        <a:rPr lang="sk-SK" sz="1000">
                          <a:effectLst/>
                        </a:rPr>
                        <a:t>12</a:t>
                      </a:r>
                      <a:endParaRPr lang="sk-SK" sz="900">
                        <a:effectLst/>
                        <a:latin typeface="Calibri" panose="020F0502020204030204" pitchFamily="34" charset="0"/>
                        <a:ea typeface="Calibri" panose="020F0502020204030204" pitchFamily="34" charset="0"/>
                        <a:cs typeface="Times New Roman" panose="02020603050405020304" pitchFamily="18" charset="0"/>
                      </a:endParaRPr>
                    </a:p>
                  </a:txBody>
                  <a:tcPr marL="55461" marR="55461" marT="0" marB="0"/>
                </a:tc>
                <a:tc>
                  <a:txBody>
                    <a:bodyPr/>
                    <a:lstStyle/>
                    <a:p>
                      <a:pPr algn="ctr">
                        <a:spcAft>
                          <a:spcPts val="0"/>
                        </a:spcAft>
                      </a:pPr>
                      <a:r>
                        <a:rPr lang="sk-SK" sz="1000">
                          <a:effectLst/>
                        </a:rPr>
                        <a:t>Mgr. Terézia Ptačinová</a:t>
                      </a:r>
                      <a:endParaRPr lang="sk-SK" sz="900">
                        <a:effectLst/>
                        <a:latin typeface="Calibri" panose="020F0502020204030204" pitchFamily="34" charset="0"/>
                        <a:ea typeface="Calibri" panose="020F0502020204030204" pitchFamily="34" charset="0"/>
                        <a:cs typeface="Times New Roman" panose="02020603050405020304" pitchFamily="18" charset="0"/>
                      </a:endParaRPr>
                    </a:p>
                  </a:txBody>
                  <a:tcPr marL="55461" marR="55461" marT="0" marB="0" anchor="ctr"/>
                </a:tc>
                <a:tc>
                  <a:txBody>
                    <a:bodyPr/>
                    <a:lstStyle/>
                    <a:p>
                      <a:pPr algn="ctr">
                        <a:spcAft>
                          <a:spcPts val="0"/>
                        </a:spcAft>
                      </a:pPr>
                      <a:r>
                        <a:rPr lang="sk-SK" sz="1000">
                          <a:effectLst/>
                        </a:rPr>
                        <a:t>8</a:t>
                      </a:r>
                      <a:endParaRPr lang="sk-SK" sz="900">
                        <a:effectLst/>
                        <a:latin typeface="Calibri" panose="020F0502020204030204" pitchFamily="34" charset="0"/>
                        <a:ea typeface="Calibri" panose="020F0502020204030204" pitchFamily="34" charset="0"/>
                        <a:cs typeface="Times New Roman" panose="02020603050405020304" pitchFamily="18" charset="0"/>
                      </a:endParaRPr>
                    </a:p>
                  </a:txBody>
                  <a:tcPr marL="55461" marR="55461" marT="0" marB="0" anchor="ctr"/>
                </a:tc>
                <a:extLst>
                  <a:ext uri="{0D108BD9-81ED-4DB2-BD59-A6C34878D82A}">
                    <a16:rowId xmlns="" xmlns:a16="http://schemas.microsoft.com/office/drawing/2014/main" val="582935610"/>
                  </a:ext>
                </a:extLst>
              </a:tr>
              <a:tr h="435651">
                <a:tc>
                  <a:txBody>
                    <a:bodyPr/>
                    <a:lstStyle/>
                    <a:p>
                      <a:pPr algn="ctr">
                        <a:spcAft>
                          <a:spcPts val="0"/>
                        </a:spcAft>
                      </a:pPr>
                      <a:r>
                        <a:rPr lang="sk-SK" sz="1000">
                          <a:effectLst/>
                        </a:rPr>
                        <a:t>II.A</a:t>
                      </a:r>
                      <a:endParaRPr lang="sk-SK" sz="900">
                        <a:effectLst/>
                        <a:latin typeface="Calibri" panose="020F0502020204030204" pitchFamily="34" charset="0"/>
                        <a:ea typeface="Calibri" panose="020F0502020204030204" pitchFamily="34" charset="0"/>
                        <a:cs typeface="Times New Roman" panose="02020603050405020304" pitchFamily="18" charset="0"/>
                      </a:endParaRPr>
                    </a:p>
                  </a:txBody>
                  <a:tcPr marL="55461" marR="55461" marT="0" marB="0" anchor="ctr"/>
                </a:tc>
                <a:tc>
                  <a:txBody>
                    <a:bodyPr/>
                    <a:lstStyle/>
                    <a:p>
                      <a:pPr>
                        <a:spcAft>
                          <a:spcPts val="0"/>
                        </a:spcAft>
                      </a:pPr>
                      <a:r>
                        <a:rPr lang="sk-SK" sz="1000">
                          <a:effectLst/>
                        </a:rPr>
                        <a:t>2487 H 01</a:t>
                      </a:r>
                      <a:endParaRPr lang="sk-SK" sz="900">
                        <a:effectLst/>
                      </a:endParaRPr>
                    </a:p>
                    <a:p>
                      <a:pPr>
                        <a:spcAft>
                          <a:spcPts val="0"/>
                        </a:spcAft>
                      </a:pPr>
                      <a:r>
                        <a:rPr lang="sk-SK" sz="1000">
                          <a:effectLst/>
                        </a:rPr>
                        <a:t>2683 H 11 </a:t>
                      </a:r>
                      <a:endParaRPr lang="sk-SK" sz="900">
                        <a:effectLst/>
                      </a:endParaRPr>
                    </a:p>
                    <a:p>
                      <a:pPr>
                        <a:spcAft>
                          <a:spcPts val="0"/>
                        </a:spcAft>
                      </a:pPr>
                      <a:r>
                        <a:rPr lang="sk-SK" sz="1000">
                          <a:effectLst/>
                        </a:rPr>
                        <a:t>2423 H</a:t>
                      </a:r>
                      <a:endParaRPr lang="sk-SK" sz="900">
                        <a:effectLst/>
                        <a:latin typeface="Calibri" panose="020F0502020204030204" pitchFamily="34" charset="0"/>
                        <a:ea typeface="Calibri" panose="020F0502020204030204" pitchFamily="34" charset="0"/>
                        <a:cs typeface="Times New Roman" panose="02020603050405020304" pitchFamily="18" charset="0"/>
                      </a:endParaRPr>
                    </a:p>
                  </a:txBody>
                  <a:tcPr marL="55461" marR="55461" marT="0" marB="0"/>
                </a:tc>
                <a:tc>
                  <a:txBody>
                    <a:bodyPr/>
                    <a:lstStyle/>
                    <a:p>
                      <a:pPr>
                        <a:spcAft>
                          <a:spcPts val="0"/>
                        </a:spcAft>
                      </a:pPr>
                      <a:r>
                        <a:rPr lang="sk-SK" sz="1000">
                          <a:effectLst/>
                        </a:rPr>
                        <a:t>Autoopravár -  mechanik </a:t>
                      </a:r>
                      <a:endParaRPr lang="sk-SK" sz="900">
                        <a:effectLst/>
                      </a:endParaRPr>
                    </a:p>
                    <a:p>
                      <a:pPr>
                        <a:spcAft>
                          <a:spcPts val="0"/>
                        </a:spcAft>
                      </a:pPr>
                      <a:r>
                        <a:rPr lang="sk-SK" sz="1000">
                          <a:effectLst/>
                        </a:rPr>
                        <a:t>Elektromechanik – silnoprúdová technika </a:t>
                      </a:r>
                      <a:endParaRPr lang="sk-SK" sz="900">
                        <a:effectLst/>
                      </a:endParaRPr>
                    </a:p>
                    <a:p>
                      <a:pPr>
                        <a:spcAft>
                          <a:spcPts val="0"/>
                        </a:spcAft>
                      </a:pPr>
                      <a:r>
                        <a:rPr lang="sk-SK" sz="1000">
                          <a:effectLst/>
                        </a:rPr>
                        <a:t>Nástrojár</a:t>
                      </a:r>
                      <a:endParaRPr lang="sk-SK" sz="900">
                        <a:effectLst/>
                        <a:latin typeface="Calibri" panose="020F0502020204030204" pitchFamily="34" charset="0"/>
                        <a:ea typeface="Calibri" panose="020F0502020204030204" pitchFamily="34" charset="0"/>
                        <a:cs typeface="Times New Roman" panose="02020603050405020304" pitchFamily="18" charset="0"/>
                      </a:endParaRPr>
                    </a:p>
                  </a:txBody>
                  <a:tcPr marL="55461" marR="55461" marT="0" marB="0"/>
                </a:tc>
                <a:tc>
                  <a:txBody>
                    <a:bodyPr/>
                    <a:lstStyle/>
                    <a:p>
                      <a:pPr algn="ctr">
                        <a:spcAft>
                          <a:spcPts val="0"/>
                        </a:spcAft>
                      </a:pPr>
                      <a:r>
                        <a:rPr lang="sk-SK" sz="1000">
                          <a:effectLst/>
                        </a:rPr>
                        <a:t>19</a:t>
                      </a:r>
                      <a:endParaRPr lang="sk-SK" sz="900">
                        <a:effectLst/>
                      </a:endParaRPr>
                    </a:p>
                    <a:p>
                      <a:pPr algn="ctr">
                        <a:spcAft>
                          <a:spcPts val="0"/>
                        </a:spcAft>
                      </a:pPr>
                      <a:r>
                        <a:rPr lang="sk-SK" sz="1000">
                          <a:effectLst/>
                        </a:rPr>
                        <a:t>7</a:t>
                      </a:r>
                      <a:endParaRPr lang="sk-SK" sz="900">
                        <a:effectLst/>
                      </a:endParaRPr>
                    </a:p>
                    <a:p>
                      <a:pPr algn="ctr">
                        <a:spcAft>
                          <a:spcPts val="0"/>
                        </a:spcAft>
                      </a:pPr>
                      <a:r>
                        <a:rPr lang="sk-SK" sz="1000">
                          <a:effectLst/>
                        </a:rPr>
                        <a:t>7</a:t>
                      </a:r>
                      <a:endParaRPr lang="sk-SK" sz="900">
                        <a:effectLst/>
                        <a:latin typeface="Calibri" panose="020F0502020204030204" pitchFamily="34" charset="0"/>
                        <a:ea typeface="Calibri" panose="020F0502020204030204" pitchFamily="34" charset="0"/>
                        <a:cs typeface="Times New Roman" panose="02020603050405020304" pitchFamily="18" charset="0"/>
                      </a:endParaRPr>
                    </a:p>
                  </a:txBody>
                  <a:tcPr marL="55461" marR="55461" marT="0" marB="0"/>
                </a:tc>
                <a:tc>
                  <a:txBody>
                    <a:bodyPr/>
                    <a:lstStyle/>
                    <a:p>
                      <a:pPr algn="ctr">
                        <a:spcAft>
                          <a:spcPts val="0"/>
                        </a:spcAft>
                      </a:pPr>
                      <a:r>
                        <a:rPr lang="sk-SK" sz="1000">
                          <a:effectLst/>
                        </a:rPr>
                        <a:t>Ing. Juraj Vraňák</a:t>
                      </a:r>
                      <a:endParaRPr lang="sk-SK" sz="900">
                        <a:effectLst/>
                        <a:latin typeface="Calibri" panose="020F0502020204030204" pitchFamily="34" charset="0"/>
                        <a:ea typeface="Calibri" panose="020F0502020204030204" pitchFamily="34" charset="0"/>
                        <a:cs typeface="Times New Roman" panose="02020603050405020304" pitchFamily="18" charset="0"/>
                      </a:endParaRPr>
                    </a:p>
                  </a:txBody>
                  <a:tcPr marL="55461" marR="55461" marT="0" marB="0" anchor="ctr"/>
                </a:tc>
                <a:tc>
                  <a:txBody>
                    <a:bodyPr/>
                    <a:lstStyle/>
                    <a:p>
                      <a:pPr algn="ctr">
                        <a:spcAft>
                          <a:spcPts val="0"/>
                        </a:spcAft>
                      </a:pPr>
                      <a:r>
                        <a:rPr lang="sk-SK" sz="1000">
                          <a:effectLst/>
                        </a:rPr>
                        <a:t>17</a:t>
                      </a:r>
                      <a:endParaRPr lang="sk-SK" sz="900">
                        <a:effectLst/>
                        <a:latin typeface="Calibri" panose="020F0502020204030204" pitchFamily="34" charset="0"/>
                        <a:ea typeface="Calibri" panose="020F0502020204030204" pitchFamily="34" charset="0"/>
                        <a:cs typeface="Times New Roman" panose="02020603050405020304" pitchFamily="18" charset="0"/>
                      </a:endParaRPr>
                    </a:p>
                  </a:txBody>
                  <a:tcPr marL="55461" marR="55461" marT="0" marB="0" anchor="ctr"/>
                </a:tc>
                <a:extLst>
                  <a:ext uri="{0D108BD9-81ED-4DB2-BD59-A6C34878D82A}">
                    <a16:rowId xmlns="" xmlns:a16="http://schemas.microsoft.com/office/drawing/2014/main" val="103544056"/>
                  </a:ext>
                </a:extLst>
              </a:tr>
              <a:tr h="290434">
                <a:tc>
                  <a:txBody>
                    <a:bodyPr/>
                    <a:lstStyle/>
                    <a:p>
                      <a:pPr algn="ctr">
                        <a:spcAft>
                          <a:spcPts val="0"/>
                        </a:spcAft>
                      </a:pPr>
                      <a:r>
                        <a:rPr lang="sk-SK" sz="1000">
                          <a:effectLst/>
                        </a:rPr>
                        <a:t>II.C</a:t>
                      </a:r>
                      <a:endParaRPr lang="sk-SK" sz="900">
                        <a:effectLst/>
                        <a:latin typeface="Calibri" panose="020F0502020204030204" pitchFamily="34" charset="0"/>
                        <a:ea typeface="Calibri" panose="020F0502020204030204" pitchFamily="34" charset="0"/>
                        <a:cs typeface="Times New Roman" panose="02020603050405020304" pitchFamily="18" charset="0"/>
                      </a:endParaRPr>
                    </a:p>
                  </a:txBody>
                  <a:tcPr marL="55461" marR="55461" marT="0" marB="0" anchor="ctr"/>
                </a:tc>
                <a:tc>
                  <a:txBody>
                    <a:bodyPr/>
                    <a:lstStyle/>
                    <a:p>
                      <a:pPr>
                        <a:spcAft>
                          <a:spcPts val="0"/>
                        </a:spcAft>
                      </a:pPr>
                      <a:r>
                        <a:rPr lang="sk-SK" sz="1000">
                          <a:effectLst/>
                        </a:rPr>
                        <a:t>2411 K </a:t>
                      </a:r>
                      <a:endParaRPr lang="sk-SK" sz="900">
                        <a:effectLst/>
                      </a:endParaRPr>
                    </a:p>
                    <a:p>
                      <a:pPr>
                        <a:spcAft>
                          <a:spcPts val="0"/>
                        </a:spcAft>
                      </a:pPr>
                      <a:r>
                        <a:rPr lang="sk-SK" sz="1000">
                          <a:effectLst/>
                        </a:rPr>
                        <a:t>2426 K </a:t>
                      </a:r>
                      <a:endParaRPr lang="sk-SK" sz="900">
                        <a:effectLst/>
                        <a:latin typeface="Calibri" panose="020F0502020204030204" pitchFamily="34" charset="0"/>
                        <a:ea typeface="Calibri" panose="020F0502020204030204" pitchFamily="34" charset="0"/>
                        <a:cs typeface="Times New Roman" panose="02020603050405020304" pitchFamily="18" charset="0"/>
                      </a:endParaRPr>
                    </a:p>
                  </a:txBody>
                  <a:tcPr marL="55461" marR="55461" marT="0" marB="0"/>
                </a:tc>
                <a:tc>
                  <a:txBody>
                    <a:bodyPr/>
                    <a:lstStyle/>
                    <a:p>
                      <a:pPr>
                        <a:spcAft>
                          <a:spcPts val="0"/>
                        </a:spcAft>
                      </a:pPr>
                      <a:r>
                        <a:rPr lang="sk-SK" sz="1000">
                          <a:effectLst/>
                        </a:rPr>
                        <a:t>Mechanik nastavovač </a:t>
                      </a:r>
                      <a:endParaRPr lang="sk-SK" sz="900">
                        <a:effectLst/>
                      </a:endParaRPr>
                    </a:p>
                    <a:p>
                      <a:pPr>
                        <a:spcAft>
                          <a:spcPts val="0"/>
                        </a:spcAft>
                      </a:pPr>
                      <a:r>
                        <a:rPr lang="sk-SK" sz="1000">
                          <a:effectLst/>
                        </a:rPr>
                        <a:t>Programátor OaZSaZ</a:t>
                      </a:r>
                      <a:endParaRPr lang="sk-SK" sz="900">
                        <a:effectLst/>
                        <a:latin typeface="Calibri" panose="020F0502020204030204" pitchFamily="34" charset="0"/>
                        <a:ea typeface="Calibri" panose="020F0502020204030204" pitchFamily="34" charset="0"/>
                        <a:cs typeface="Times New Roman" panose="02020603050405020304" pitchFamily="18" charset="0"/>
                      </a:endParaRPr>
                    </a:p>
                  </a:txBody>
                  <a:tcPr marL="55461" marR="55461" marT="0" marB="0"/>
                </a:tc>
                <a:tc>
                  <a:txBody>
                    <a:bodyPr/>
                    <a:lstStyle/>
                    <a:p>
                      <a:pPr algn="ctr">
                        <a:spcAft>
                          <a:spcPts val="0"/>
                        </a:spcAft>
                      </a:pPr>
                      <a:r>
                        <a:rPr lang="sk-SK" sz="1000">
                          <a:effectLst/>
                        </a:rPr>
                        <a:t>12</a:t>
                      </a:r>
                      <a:endParaRPr lang="sk-SK" sz="900">
                        <a:effectLst/>
                      </a:endParaRPr>
                    </a:p>
                    <a:p>
                      <a:pPr algn="ctr">
                        <a:spcAft>
                          <a:spcPts val="0"/>
                        </a:spcAft>
                      </a:pPr>
                      <a:r>
                        <a:rPr lang="sk-SK" sz="1000">
                          <a:effectLst/>
                        </a:rPr>
                        <a:t>6</a:t>
                      </a:r>
                      <a:endParaRPr lang="sk-SK" sz="900">
                        <a:effectLst/>
                        <a:latin typeface="Calibri" panose="020F0502020204030204" pitchFamily="34" charset="0"/>
                        <a:ea typeface="Calibri" panose="020F0502020204030204" pitchFamily="34" charset="0"/>
                        <a:cs typeface="Times New Roman" panose="02020603050405020304" pitchFamily="18" charset="0"/>
                      </a:endParaRPr>
                    </a:p>
                  </a:txBody>
                  <a:tcPr marL="55461" marR="55461" marT="0" marB="0"/>
                </a:tc>
                <a:tc>
                  <a:txBody>
                    <a:bodyPr/>
                    <a:lstStyle/>
                    <a:p>
                      <a:pPr algn="ctr">
                        <a:spcAft>
                          <a:spcPts val="0"/>
                        </a:spcAft>
                      </a:pPr>
                      <a:r>
                        <a:rPr lang="sk-SK" sz="1000">
                          <a:effectLst/>
                        </a:rPr>
                        <a:t>Ing. Jozef Valek</a:t>
                      </a:r>
                      <a:endParaRPr lang="sk-SK" sz="900">
                        <a:effectLst/>
                        <a:latin typeface="Calibri" panose="020F0502020204030204" pitchFamily="34" charset="0"/>
                        <a:ea typeface="Calibri" panose="020F0502020204030204" pitchFamily="34" charset="0"/>
                        <a:cs typeface="Times New Roman" panose="02020603050405020304" pitchFamily="18" charset="0"/>
                      </a:endParaRPr>
                    </a:p>
                  </a:txBody>
                  <a:tcPr marL="55461" marR="55461" marT="0" marB="0" anchor="ctr"/>
                </a:tc>
                <a:tc>
                  <a:txBody>
                    <a:bodyPr/>
                    <a:lstStyle/>
                    <a:p>
                      <a:pPr algn="ctr">
                        <a:spcAft>
                          <a:spcPts val="0"/>
                        </a:spcAft>
                      </a:pPr>
                      <a:r>
                        <a:rPr lang="sk-SK" sz="1000">
                          <a:effectLst/>
                        </a:rPr>
                        <a:t>13</a:t>
                      </a:r>
                      <a:endParaRPr lang="sk-SK" sz="900">
                        <a:effectLst/>
                        <a:latin typeface="Calibri" panose="020F0502020204030204" pitchFamily="34" charset="0"/>
                        <a:ea typeface="Calibri" panose="020F0502020204030204" pitchFamily="34" charset="0"/>
                        <a:cs typeface="Times New Roman" panose="02020603050405020304" pitchFamily="18" charset="0"/>
                      </a:endParaRPr>
                    </a:p>
                  </a:txBody>
                  <a:tcPr marL="55461" marR="55461" marT="0" marB="0" anchor="ctr"/>
                </a:tc>
                <a:extLst>
                  <a:ext uri="{0D108BD9-81ED-4DB2-BD59-A6C34878D82A}">
                    <a16:rowId xmlns="" xmlns:a16="http://schemas.microsoft.com/office/drawing/2014/main" val="1867510234"/>
                  </a:ext>
                </a:extLst>
              </a:tr>
              <a:tr h="145217">
                <a:tc>
                  <a:txBody>
                    <a:bodyPr/>
                    <a:lstStyle/>
                    <a:p>
                      <a:pPr algn="ctr">
                        <a:spcAft>
                          <a:spcPts val="0"/>
                        </a:spcAft>
                      </a:pPr>
                      <a:r>
                        <a:rPr lang="sk-SK" sz="1000">
                          <a:effectLst/>
                        </a:rPr>
                        <a:t>II.D</a:t>
                      </a:r>
                      <a:endParaRPr lang="sk-SK" sz="900">
                        <a:effectLst/>
                        <a:latin typeface="Calibri" panose="020F0502020204030204" pitchFamily="34" charset="0"/>
                        <a:ea typeface="Calibri" panose="020F0502020204030204" pitchFamily="34" charset="0"/>
                        <a:cs typeface="Times New Roman" panose="02020603050405020304" pitchFamily="18" charset="0"/>
                      </a:endParaRPr>
                    </a:p>
                  </a:txBody>
                  <a:tcPr marL="55461" marR="55461" marT="0" marB="0" anchor="ctr"/>
                </a:tc>
                <a:tc>
                  <a:txBody>
                    <a:bodyPr/>
                    <a:lstStyle/>
                    <a:p>
                      <a:pPr>
                        <a:spcAft>
                          <a:spcPts val="0"/>
                        </a:spcAft>
                      </a:pPr>
                      <a:r>
                        <a:rPr lang="sk-SK" sz="1000">
                          <a:effectLst/>
                        </a:rPr>
                        <a:t>2679 K</a:t>
                      </a:r>
                      <a:endParaRPr lang="sk-SK" sz="900">
                        <a:effectLst/>
                        <a:latin typeface="Calibri" panose="020F0502020204030204" pitchFamily="34" charset="0"/>
                        <a:ea typeface="Calibri" panose="020F0502020204030204" pitchFamily="34" charset="0"/>
                        <a:cs typeface="Times New Roman" panose="02020603050405020304" pitchFamily="18" charset="0"/>
                      </a:endParaRPr>
                    </a:p>
                  </a:txBody>
                  <a:tcPr marL="55461" marR="55461" marT="0" marB="0"/>
                </a:tc>
                <a:tc>
                  <a:txBody>
                    <a:bodyPr/>
                    <a:lstStyle/>
                    <a:p>
                      <a:pPr>
                        <a:spcAft>
                          <a:spcPts val="0"/>
                        </a:spcAft>
                      </a:pPr>
                      <a:r>
                        <a:rPr lang="sk-SK" sz="1000">
                          <a:effectLst/>
                        </a:rPr>
                        <a:t>Mechanik - mechatronik</a:t>
                      </a:r>
                      <a:endParaRPr lang="sk-SK" sz="900">
                        <a:effectLst/>
                        <a:latin typeface="Calibri" panose="020F0502020204030204" pitchFamily="34" charset="0"/>
                        <a:ea typeface="Calibri" panose="020F0502020204030204" pitchFamily="34" charset="0"/>
                        <a:cs typeface="Times New Roman" panose="02020603050405020304" pitchFamily="18" charset="0"/>
                      </a:endParaRPr>
                    </a:p>
                  </a:txBody>
                  <a:tcPr marL="55461" marR="55461" marT="0" marB="0"/>
                </a:tc>
                <a:tc>
                  <a:txBody>
                    <a:bodyPr/>
                    <a:lstStyle/>
                    <a:p>
                      <a:pPr algn="ctr">
                        <a:spcAft>
                          <a:spcPts val="0"/>
                        </a:spcAft>
                      </a:pPr>
                      <a:r>
                        <a:rPr lang="sk-SK" sz="1000">
                          <a:effectLst/>
                        </a:rPr>
                        <a:t>14</a:t>
                      </a:r>
                      <a:endParaRPr lang="sk-SK" sz="900">
                        <a:effectLst/>
                        <a:latin typeface="Calibri" panose="020F0502020204030204" pitchFamily="34" charset="0"/>
                        <a:ea typeface="Calibri" panose="020F0502020204030204" pitchFamily="34" charset="0"/>
                        <a:cs typeface="Times New Roman" panose="02020603050405020304" pitchFamily="18" charset="0"/>
                      </a:endParaRPr>
                    </a:p>
                  </a:txBody>
                  <a:tcPr marL="55461" marR="55461" marT="0" marB="0"/>
                </a:tc>
                <a:tc>
                  <a:txBody>
                    <a:bodyPr/>
                    <a:lstStyle/>
                    <a:p>
                      <a:pPr algn="ctr">
                        <a:spcAft>
                          <a:spcPts val="0"/>
                        </a:spcAft>
                      </a:pPr>
                      <a:r>
                        <a:rPr lang="sk-SK" sz="1000">
                          <a:effectLst/>
                        </a:rPr>
                        <a:t>Ing. Viera Remková</a:t>
                      </a:r>
                      <a:endParaRPr lang="sk-SK" sz="900">
                        <a:effectLst/>
                        <a:latin typeface="Calibri" panose="020F0502020204030204" pitchFamily="34" charset="0"/>
                        <a:ea typeface="Calibri" panose="020F0502020204030204" pitchFamily="34" charset="0"/>
                        <a:cs typeface="Times New Roman" panose="02020603050405020304" pitchFamily="18" charset="0"/>
                      </a:endParaRPr>
                    </a:p>
                  </a:txBody>
                  <a:tcPr marL="55461" marR="55461" marT="0" marB="0" anchor="ctr"/>
                </a:tc>
                <a:tc>
                  <a:txBody>
                    <a:bodyPr/>
                    <a:lstStyle/>
                    <a:p>
                      <a:pPr algn="ctr">
                        <a:spcAft>
                          <a:spcPts val="0"/>
                        </a:spcAft>
                      </a:pPr>
                      <a:r>
                        <a:rPr lang="sk-SK" sz="1000">
                          <a:effectLst/>
                        </a:rPr>
                        <a:t>17</a:t>
                      </a:r>
                      <a:endParaRPr lang="sk-SK" sz="900">
                        <a:effectLst/>
                        <a:latin typeface="Calibri" panose="020F0502020204030204" pitchFamily="34" charset="0"/>
                        <a:ea typeface="Calibri" panose="020F0502020204030204" pitchFamily="34" charset="0"/>
                        <a:cs typeface="Times New Roman" panose="02020603050405020304" pitchFamily="18" charset="0"/>
                      </a:endParaRPr>
                    </a:p>
                  </a:txBody>
                  <a:tcPr marL="55461" marR="55461" marT="0" marB="0" anchor="ctr"/>
                </a:tc>
                <a:extLst>
                  <a:ext uri="{0D108BD9-81ED-4DB2-BD59-A6C34878D82A}">
                    <a16:rowId xmlns="" xmlns:a16="http://schemas.microsoft.com/office/drawing/2014/main" val="2194054106"/>
                  </a:ext>
                </a:extLst>
              </a:tr>
              <a:tr h="290434">
                <a:tc>
                  <a:txBody>
                    <a:bodyPr/>
                    <a:lstStyle/>
                    <a:p>
                      <a:pPr algn="ctr">
                        <a:spcAft>
                          <a:spcPts val="0"/>
                        </a:spcAft>
                      </a:pPr>
                      <a:r>
                        <a:rPr lang="sk-SK" sz="1000">
                          <a:effectLst/>
                        </a:rPr>
                        <a:t>II.E</a:t>
                      </a:r>
                      <a:endParaRPr lang="sk-SK" sz="900">
                        <a:effectLst/>
                        <a:latin typeface="Calibri" panose="020F0502020204030204" pitchFamily="34" charset="0"/>
                        <a:ea typeface="Calibri" panose="020F0502020204030204" pitchFamily="34" charset="0"/>
                        <a:cs typeface="Times New Roman" panose="02020603050405020304" pitchFamily="18" charset="0"/>
                      </a:endParaRPr>
                    </a:p>
                  </a:txBody>
                  <a:tcPr marL="55461" marR="55461" marT="0" marB="0" anchor="ctr"/>
                </a:tc>
                <a:tc>
                  <a:txBody>
                    <a:bodyPr/>
                    <a:lstStyle/>
                    <a:p>
                      <a:pPr>
                        <a:spcAft>
                          <a:spcPts val="0"/>
                        </a:spcAft>
                      </a:pPr>
                      <a:r>
                        <a:rPr lang="sk-SK" sz="1000">
                          <a:effectLst/>
                        </a:rPr>
                        <a:t>2697 K</a:t>
                      </a:r>
                      <a:endParaRPr lang="sk-SK" sz="900">
                        <a:effectLst/>
                      </a:endParaRPr>
                    </a:p>
                    <a:p>
                      <a:pPr>
                        <a:spcAft>
                          <a:spcPts val="0"/>
                        </a:spcAft>
                      </a:pPr>
                      <a:r>
                        <a:rPr lang="sk-SK" sz="1000">
                          <a:effectLst/>
                        </a:rPr>
                        <a:t>2697 K 01</a:t>
                      </a:r>
                      <a:endParaRPr lang="sk-SK" sz="900">
                        <a:effectLst/>
                        <a:latin typeface="Calibri" panose="020F0502020204030204" pitchFamily="34" charset="0"/>
                        <a:ea typeface="Calibri" panose="020F0502020204030204" pitchFamily="34" charset="0"/>
                        <a:cs typeface="Times New Roman" panose="02020603050405020304" pitchFamily="18" charset="0"/>
                      </a:endParaRPr>
                    </a:p>
                  </a:txBody>
                  <a:tcPr marL="55461" marR="55461" marT="0" marB="0"/>
                </a:tc>
                <a:tc>
                  <a:txBody>
                    <a:bodyPr/>
                    <a:lstStyle/>
                    <a:p>
                      <a:pPr>
                        <a:spcAft>
                          <a:spcPts val="0"/>
                        </a:spcAft>
                      </a:pPr>
                      <a:r>
                        <a:rPr lang="sk-SK" sz="1000">
                          <a:effectLst/>
                        </a:rPr>
                        <a:t>Mechanik elektrotechnik</a:t>
                      </a:r>
                      <a:endParaRPr lang="sk-SK" sz="900">
                        <a:effectLst/>
                      </a:endParaRPr>
                    </a:p>
                    <a:p>
                      <a:pPr>
                        <a:spcAft>
                          <a:spcPts val="0"/>
                        </a:spcAft>
                      </a:pPr>
                      <a:r>
                        <a:rPr lang="sk-SK" sz="1000">
                          <a:effectLst/>
                        </a:rPr>
                        <a:t>Mechanik elektrotechnik so zamer. PC</a:t>
                      </a:r>
                      <a:endParaRPr lang="sk-SK" sz="900">
                        <a:effectLst/>
                        <a:latin typeface="Calibri" panose="020F0502020204030204" pitchFamily="34" charset="0"/>
                        <a:ea typeface="Calibri" panose="020F0502020204030204" pitchFamily="34" charset="0"/>
                        <a:cs typeface="Times New Roman" panose="02020603050405020304" pitchFamily="18" charset="0"/>
                      </a:endParaRPr>
                    </a:p>
                  </a:txBody>
                  <a:tcPr marL="55461" marR="55461" marT="0" marB="0"/>
                </a:tc>
                <a:tc>
                  <a:txBody>
                    <a:bodyPr/>
                    <a:lstStyle/>
                    <a:p>
                      <a:pPr algn="ctr">
                        <a:spcAft>
                          <a:spcPts val="0"/>
                        </a:spcAft>
                      </a:pPr>
                      <a:r>
                        <a:rPr lang="sk-SK" sz="1000">
                          <a:effectLst/>
                        </a:rPr>
                        <a:t>12</a:t>
                      </a:r>
                      <a:endParaRPr lang="sk-SK" sz="900">
                        <a:effectLst/>
                      </a:endParaRPr>
                    </a:p>
                    <a:p>
                      <a:pPr algn="ctr">
                        <a:spcAft>
                          <a:spcPts val="0"/>
                        </a:spcAft>
                      </a:pPr>
                      <a:r>
                        <a:rPr lang="sk-SK" sz="1000">
                          <a:effectLst/>
                        </a:rPr>
                        <a:t>9</a:t>
                      </a:r>
                      <a:endParaRPr lang="sk-SK" sz="900">
                        <a:effectLst/>
                        <a:latin typeface="Calibri" panose="020F0502020204030204" pitchFamily="34" charset="0"/>
                        <a:ea typeface="Calibri" panose="020F0502020204030204" pitchFamily="34" charset="0"/>
                        <a:cs typeface="Times New Roman" panose="02020603050405020304" pitchFamily="18" charset="0"/>
                      </a:endParaRPr>
                    </a:p>
                  </a:txBody>
                  <a:tcPr marL="55461" marR="55461" marT="0" marB="0"/>
                </a:tc>
                <a:tc>
                  <a:txBody>
                    <a:bodyPr/>
                    <a:lstStyle/>
                    <a:p>
                      <a:pPr algn="ctr">
                        <a:spcAft>
                          <a:spcPts val="0"/>
                        </a:spcAft>
                      </a:pPr>
                      <a:r>
                        <a:rPr lang="sk-SK" sz="1000">
                          <a:effectLst/>
                        </a:rPr>
                        <a:t>Ing. Peter Rovný</a:t>
                      </a:r>
                      <a:endParaRPr lang="sk-SK" sz="900">
                        <a:effectLst/>
                        <a:latin typeface="Calibri" panose="020F0502020204030204" pitchFamily="34" charset="0"/>
                        <a:ea typeface="Calibri" panose="020F0502020204030204" pitchFamily="34" charset="0"/>
                        <a:cs typeface="Times New Roman" panose="02020603050405020304" pitchFamily="18" charset="0"/>
                      </a:endParaRPr>
                    </a:p>
                  </a:txBody>
                  <a:tcPr marL="55461" marR="55461" marT="0" marB="0" anchor="ctr"/>
                </a:tc>
                <a:tc>
                  <a:txBody>
                    <a:bodyPr/>
                    <a:lstStyle/>
                    <a:p>
                      <a:pPr algn="ctr">
                        <a:spcAft>
                          <a:spcPts val="0"/>
                        </a:spcAft>
                      </a:pPr>
                      <a:r>
                        <a:rPr lang="sk-SK" sz="1000">
                          <a:effectLst/>
                        </a:rPr>
                        <a:t>11</a:t>
                      </a:r>
                      <a:endParaRPr lang="sk-SK" sz="900">
                        <a:effectLst/>
                        <a:latin typeface="Calibri" panose="020F0502020204030204" pitchFamily="34" charset="0"/>
                        <a:ea typeface="Calibri" panose="020F0502020204030204" pitchFamily="34" charset="0"/>
                        <a:cs typeface="Times New Roman" panose="02020603050405020304" pitchFamily="18" charset="0"/>
                      </a:endParaRPr>
                    </a:p>
                  </a:txBody>
                  <a:tcPr marL="55461" marR="55461" marT="0" marB="0" anchor="ctr"/>
                </a:tc>
                <a:extLst>
                  <a:ext uri="{0D108BD9-81ED-4DB2-BD59-A6C34878D82A}">
                    <a16:rowId xmlns="" xmlns:a16="http://schemas.microsoft.com/office/drawing/2014/main" val="1638097347"/>
                  </a:ext>
                </a:extLst>
              </a:tr>
              <a:tr h="145217">
                <a:tc>
                  <a:txBody>
                    <a:bodyPr/>
                    <a:lstStyle/>
                    <a:p>
                      <a:pPr algn="ctr">
                        <a:spcAft>
                          <a:spcPts val="0"/>
                        </a:spcAft>
                      </a:pPr>
                      <a:r>
                        <a:rPr lang="sk-SK" sz="1000">
                          <a:effectLst/>
                        </a:rPr>
                        <a:t>III.A</a:t>
                      </a:r>
                      <a:endParaRPr lang="sk-SK" sz="900">
                        <a:effectLst/>
                        <a:latin typeface="Calibri" panose="020F0502020204030204" pitchFamily="34" charset="0"/>
                        <a:ea typeface="Calibri" panose="020F0502020204030204" pitchFamily="34" charset="0"/>
                        <a:cs typeface="Times New Roman" panose="02020603050405020304" pitchFamily="18" charset="0"/>
                      </a:endParaRPr>
                    </a:p>
                  </a:txBody>
                  <a:tcPr marL="55461" marR="55461" marT="0" marB="0" anchor="ctr"/>
                </a:tc>
                <a:tc>
                  <a:txBody>
                    <a:bodyPr/>
                    <a:lstStyle/>
                    <a:p>
                      <a:pPr>
                        <a:spcAft>
                          <a:spcPts val="0"/>
                        </a:spcAft>
                      </a:pPr>
                      <a:r>
                        <a:rPr lang="sk-SK" sz="1000">
                          <a:effectLst/>
                        </a:rPr>
                        <a:t>2487 H 01</a:t>
                      </a:r>
                      <a:endParaRPr lang="sk-SK" sz="900">
                        <a:effectLst/>
                        <a:latin typeface="Calibri" panose="020F0502020204030204" pitchFamily="34" charset="0"/>
                        <a:ea typeface="Calibri" panose="020F0502020204030204" pitchFamily="34" charset="0"/>
                        <a:cs typeface="Times New Roman" panose="02020603050405020304" pitchFamily="18" charset="0"/>
                      </a:endParaRPr>
                    </a:p>
                  </a:txBody>
                  <a:tcPr marL="55461" marR="55461" marT="0" marB="0"/>
                </a:tc>
                <a:tc>
                  <a:txBody>
                    <a:bodyPr/>
                    <a:lstStyle/>
                    <a:p>
                      <a:pPr>
                        <a:spcAft>
                          <a:spcPts val="0"/>
                        </a:spcAft>
                      </a:pPr>
                      <a:r>
                        <a:rPr lang="sk-SK" sz="1000">
                          <a:effectLst/>
                        </a:rPr>
                        <a:t>Autoopravár -  mechanik</a:t>
                      </a:r>
                      <a:endParaRPr lang="sk-SK" sz="900">
                        <a:effectLst/>
                        <a:latin typeface="Calibri" panose="020F0502020204030204" pitchFamily="34" charset="0"/>
                        <a:ea typeface="Calibri" panose="020F0502020204030204" pitchFamily="34" charset="0"/>
                        <a:cs typeface="Times New Roman" panose="02020603050405020304" pitchFamily="18" charset="0"/>
                      </a:endParaRPr>
                    </a:p>
                  </a:txBody>
                  <a:tcPr marL="55461" marR="55461" marT="0" marB="0"/>
                </a:tc>
                <a:tc>
                  <a:txBody>
                    <a:bodyPr/>
                    <a:lstStyle/>
                    <a:p>
                      <a:pPr algn="ctr">
                        <a:spcAft>
                          <a:spcPts val="0"/>
                        </a:spcAft>
                      </a:pPr>
                      <a:r>
                        <a:rPr lang="sk-SK" sz="1000">
                          <a:effectLst/>
                        </a:rPr>
                        <a:t>19</a:t>
                      </a:r>
                      <a:endParaRPr lang="sk-SK" sz="900">
                        <a:effectLst/>
                        <a:latin typeface="Calibri" panose="020F0502020204030204" pitchFamily="34" charset="0"/>
                        <a:ea typeface="Calibri" panose="020F0502020204030204" pitchFamily="34" charset="0"/>
                        <a:cs typeface="Times New Roman" panose="02020603050405020304" pitchFamily="18" charset="0"/>
                      </a:endParaRPr>
                    </a:p>
                  </a:txBody>
                  <a:tcPr marL="55461" marR="55461" marT="0" marB="0"/>
                </a:tc>
                <a:tc>
                  <a:txBody>
                    <a:bodyPr/>
                    <a:lstStyle/>
                    <a:p>
                      <a:pPr algn="ctr">
                        <a:spcAft>
                          <a:spcPts val="0"/>
                        </a:spcAft>
                      </a:pPr>
                      <a:r>
                        <a:rPr lang="sk-SK" sz="1000">
                          <a:effectLst/>
                        </a:rPr>
                        <a:t>Ing. Stanislav Urban</a:t>
                      </a:r>
                      <a:endParaRPr lang="sk-SK" sz="900">
                        <a:effectLst/>
                        <a:latin typeface="Calibri" panose="020F0502020204030204" pitchFamily="34" charset="0"/>
                        <a:ea typeface="Calibri" panose="020F0502020204030204" pitchFamily="34" charset="0"/>
                        <a:cs typeface="Times New Roman" panose="02020603050405020304" pitchFamily="18" charset="0"/>
                      </a:endParaRPr>
                    </a:p>
                  </a:txBody>
                  <a:tcPr marL="55461" marR="55461" marT="0" marB="0" anchor="ctr"/>
                </a:tc>
                <a:tc>
                  <a:txBody>
                    <a:bodyPr/>
                    <a:lstStyle/>
                    <a:p>
                      <a:pPr algn="ctr">
                        <a:spcAft>
                          <a:spcPts val="0"/>
                        </a:spcAft>
                      </a:pPr>
                      <a:r>
                        <a:rPr lang="sk-SK" sz="1000">
                          <a:effectLst/>
                        </a:rPr>
                        <a:t>6</a:t>
                      </a:r>
                      <a:endParaRPr lang="sk-SK" sz="900">
                        <a:effectLst/>
                        <a:latin typeface="Calibri" panose="020F0502020204030204" pitchFamily="34" charset="0"/>
                        <a:ea typeface="Calibri" panose="020F0502020204030204" pitchFamily="34" charset="0"/>
                        <a:cs typeface="Times New Roman" panose="02020603050405020304" pitchFamily="18" charset="0"/>
                      </a:endParaRPr>
                    </a:p>
                  </a:txBody>
                  <a:tcPr marL="55461" marR="55461" marT="0" marB="0" anchor="ctr"/>
                </a:tc>
                <a:extLst>
                  <a:ext uri="{0D108BD9-81ED-4DB2-BD59-A6C34878D82A}">
                    <a16:rowId xmlns="" xmlns:a16="http://schemas.microsoft.com/office/drawing/2014/main" val="2092515937"/>
                  </a:ext>
                </a:extLst>
              </a:tr>
              <a:tr h="290434">
                <a:tc>
                  <a:txBody>
                    <a:bodyPr/>
                    <a:lstStyle/>
                    <a:p>
                      <a:pPr algn="ctr">
                        <a:spcAft>
                          <a:spcPts val="0"/>
                        </a:spcAft>
                      </a:pPr>
                      <a:r>
                        <a:rPr lang="sk-SK" sz="1000">
                          <a:effectLst/>
                        </a:rPr>
                        <a:t>III.B</a:t>
                      </a:r>
                      <a:endParaRPr lang="sk-SK" sz="900">
                        <a:effectLst/>
                        <a:latin typeface="Calibri" panose="020F0502020204030204" pitchFamily="34" charset="0"/>
                        <a:ea typeface="Calibri" panose="020F0502020204030204" pitchFamily="34" charset="0"/>
                        <a:cs typeface="Times New Roman" panose="02020603050405020304" pitchFamily="18" charset="0"/>
                      </a:endParaRPr>
                    </a:p>
                  </a:txBody>
                  <a:tcPr marL="55461" marR="55461" marT="0" marB="0" anchor="ctr"/>
                </a:tc>
                <a:tc>
                  <a:txBody>
                    <a:bodyPr/>
                    <a:lstStyle/>
                    <a:p>
                      <a:pPr>
                        <a:spcAft>
                          <a:spcPts val="0"/>
                        </a:spcAft>
                      </a:pPr>
                      <a:r>
                        <a:rPr lang="sk-SK" sz="1000">
                          <a:effectLst/>
                        </a:rPr>
                        <a:t>2683 H 11</a:t>
                      </a:r>
                      <a:endParaRPr lang="sk-SK" sz="900">
                        <a:effectLst/>
                      </a:endParaRPr>
                    </a:p>
                    <a:p>
                      <a:pPr>
                        <a:spcAft>
                          <a:spcPts val="0"/>
                        </a:spcAft>
                      </a:pPr>
                      <a:r>
                        <a:rPr lang="sk-SK" sz="1000">
                          <a:effectLst/>
                        </a:rPr>
                        <a:t>2423 H</a:t>
                      </a:r>
                      <a:endParaRPr lang="sk-SK" sz="900">
                        <a:effectLst/>
                        <a:latin typeface="Calibri" panose="020F0502020204030204" pitchFamily="34" charset="0"/>
                        <a:ea typeface="Calibri" panose="020F0502020204030204" pitchFamily="34" charset="0"/>
                        <a:cs typeface="Times New Roman" panose="02020603050405020304" pitchFamily="18" charset="0"/>
                      </a:endParaRPr>
                    </a:p>
                  </a:txBody>
                  <a:tcPr marL="55461" marR="55461" marT="0" marB="0"/>
                </a:tc>
                <a:tc>
                  <a:txBody>
                    <a:bodyPr/>
                    <a:lstStyle/>
                    <a:p>
                      <a:pPr>
                        <a:spcAft>
                          <a:spcPts val="0"/>
                        </a:spcAft>
                      </a:pPr>
                      <a:r>
                        <a:rPr lang="sk-SK" sz="1000">
                          <a:effectLst/>
                        </a:rPr>
                        <a:t>Elektromechanik – silnoprúdová technika Nástrojár</a:t>
                      </a:r>
                      <a:endParaRPr lang="sk-SK" sz="900">
                        <a:effectLst/>
                        <a:latin typeface="Calibri" panose="020F0502020204030204" pitchFamily="34" charset="0"/>
                        <a:ea typeface="Calibri" panose="020F0502020204030204" pitchFamily="34" charset="0"/>
                        <a:cs typeface="Times New Roman" panose="02020603050405020304" pitchFamily="18" charset="0"/>
                      </a:endParaRPr>
                    </a:p>
                  </a:txBody>
                  <a:tcPr marL="55461" marR="55461" marT="0" marB="0"/>
                </a:tc>
                <a:tc>
                  <a:txBody>
                    <a:bodyPr/>
                    <a:lstStyle/>
                    <a:p>
                      <a:pPr algn="ctr">
                        <a:spcAft>
                          <a:spcPts val="0"/>
                        </a:spcAft>
                      </a:pPr>
                      <a:r>
                        <a:rPr lang="sk-SK" sz="1000">
                          <a:effectLst/>
                        </a:rPr>
                        <a:t>7</a:t>
                      </a:r>
                      <a:endParaRPr lang="sk-SK" sz="900">
                        <a:effectLst/>
                      </a:endParaRPr>
                    </a:p>
                    <a:p>
                      <a:pPr algn="ctr">
                        <a:spcAft>
                          <a:spcPts val="0"/>
                        </a:spcAft>
                      </a:pPr>
                      <a:r>
                        <a:rPr lang="sk-SK" sz="1000">
                          <a:effectLst/>
                        </a:rPr>
                        <a:t>14</a:t>
                      </a:r>
                      <a:endParaRPr lang="sk-SK" sz="900">
                        <a:effectLst/>
                        <a:latin typeface="Calibri" panose="020F0502020204030204" pitchFamily="34" charset="0"/>
                        <a:ea typeface="Calibri" panose="020F0502020204030204" pitchFamily="34" charset="0"/>
                        <a:cs typeface="Times New Roman" panose="02020603050405020304" pitchFamily="18" charset="0"/>
                      </a:endParaRPr>
                    </a:p>
                  </a:txBody>
                  <a:tcPr marL="55461" marR="55461" marT="0" marB="0"/>
                </a:tc>
                <a:tc>
                  <a:txBody>
                    <a:bodyPr/>
                    <a:lstStyle/>
                    <a:p>
                      <a:pPr algn="ctr">
                        <a:spcAft>
                          <a:spcPts val="0"/>
                        </a:spcAft>
                      </a:pPr>
                      <a:r>
                        <a:rPr lang="sk-SK" sz="1000">
                          <a:effectLst/>
                        </a:rPr>
                        <a:t>Ing. Ľuboš Remko</a:t>
                      </a:r>
                      <a:endParaRPr lang="sk-SK" sz="900">
                        <a:effectLst/>
                        <a:latin typeface="Calibri" panose="020F0502020204030204" pitchFamily="34" charset="0"/>
                        <a:ea typeface="Calibri" panose="020F0502020204030204" pitchFamily="34" charset="0"/>
                        <a:cs typeface="Times New Roman" panose="02020603050405020304" pitchFamily="18" charset="0"/>
                      </a:endParaRPr>
                    </a:p>
                  </a:txBody>
                  <a:tcPr marL="55461" marR="55461" marT="0" marB="0" anchor="ctr"/>
                </a:tc>
                <a:tc>
                  <a:txBody>
                    <a:bodyPr/>
                    <a:lstStyle/>
                    <a:p>
                      <a:pPr algn="ctr">
                        <a:spcAft>
                          <a:spcPts val="0"/>
                        </a:spcAft>
                      </a:pPr>
                      <a:r>
                        <a:rPr lang="sk-SK" sz="1000">
                          <a:effectLst/>
                        </a:rPr>
                        <a:t>18</a:t>
                      </a:r>
                      <a:endParaRPr lang="sk-SK" sz="900">
                        <a:effectLst/>
                        <a:latin typeface="Calibri" panose="020F0502020204030204" pitchFamily="34" charset="0"/>
                        <a:ea typeface="Calibri" panose="020F0502020204030204" pitchFamily="34" charset="0"/>
                        <a:cs typeface="Times New Roman" panose="02020603050405020304" pitchFamily="18" charset="0"/>
                      </a:endParaRPr>
                    </a:p>
                  </a:txBody>
                  <a:tcPr marL="55461" marR="55461" marT="0" marB="0" anchor="ctr"/>
                </a:tc>
                <a:extLst>
                  <a:ext uri="{0D108BD9-81ED-4DB2-BD59-A6C34878D82A}">
                    <a16:rowId xmlns="" xmlns:a16="http://schemas.microsoft.com/office/drawing/2014/main" val="1057008330"/>
                  </a:ext>
                </a:extLst>
              </a:tr>
              <a:tr h="290434">
                <a:tc>
                  <a:txBody>
                    <a:bodyPr/>
                    <a:lstStyle/>
                    <a:p>
                      <a:pPr algn="ctr">
                        <a:spcAft>
                          <a:spcPts val="0"/>
                        </a:spcAft>
                      </a:pPr>
                      <a:r>
                        <a:rPr lang="sk-SK" sz="1000">
                          <a:effectLst/>
                        </a:rPr>
                        <a:t>III.C</a:t>
                      </a:r>
                      <a:endParaRPr lang="sk-SK" sz="900">
                        <a:effectLst/>
                        <a:latin typeface="Calibri" panose="020F0502020204030204" pitchFamily="34" charset="0"/>
                        <a:ea typeface="Calibri" panose="020F0502020204030204" pitchFamily="34" charset="0"/>
                        <a:cs typeface="Times New Roman" panose="02020603050405020304" pitchFamily="18" charset="0"/>
                      </a:endParaRPr>
                    </a:p>
                  </a:txBody>
                  <a:tcPr marL="55461" marR="55461" marT="0" marB="0" anchor="ctr"/>
                </a:tc>
                <a:tc>
                  <a:txBody>
                    <a:bodyPr/>
                    <a:lstStyle/>
                    <a:p>
                      <a:pPr>
                        <a:spcAft>
                          <a:spcPts val="0"/>
                        </a:spcAft>
                      </a:pPr>
                      <a:r>
                        <a:rPr lang="sk-SK" sz="1000">
                          <a:effectLst/>
                        </a:rPr>
                        <a:t>2411 K </a:t>
                      </a:r>
                      <a:endParaRPr lang="sk-SK" sz="900">
                        <a:effectLst/>
                      </a:endParaRPr>
                    </a:p>
                    <a:p>
                      <a:pPr>
                        <a:spcAft>
                          <a:spcPts val="0"/>
                        </a:spcAft>
                      </a:pPr>
                      <a:r>
                        <a:rPr lang="sk-SK" sz="1000">
                          <a:effectLst/>
                        </a:rPr>
                        <a:t>2426 K </a:t>
                      </a:r>
                      <a:endParaRPr lang="sk-SK" sz="900">
                        <a:effectLst/>
                        <a:latin typeface="Calibri" panose="020F0502020204030204" pitchFamily="34" charset="0"/>
                        <a:ea typeface="Calibri" panose="020F0502020204030204" pitchFamily="34" charset="0"/>
                        <a:cs typeface="Times New Roman" panose="02020603050405020304" pitchFamily="18" charset="0"/>
                      </a:endParaRPr>
                    </a:p>
                  </a:txBody>
                  <a:tcPr marL="55461" marR="55461" marT="0" marB="0"/>
                </a:tc>
                <a:tc>
                  <a:txBody>
                    <a:bodyPr/>
                    <a:lstStyle/>
                    <a:p>
                      <a:pPr>
                        <a:spcAft>
                          <a:spcPts val="0"/>
                        </a:spcAft>
                      </a:pPr>
                      <a:r>
                        <a:rPr lang="sk-SK" sz="1000">
                          <a:effectLst/>
                        </a:rPr>
                        <a:t>Mechanik nastavovač </a:t>
                      </a:r>
                      <a:endParaRPr lang="sk-SK" sz="900">
                        <a:effectLst/>
                      </a:endParaRPr>
                    </a:p>
                    <a:p>
                      <a:pPr>
                        <a:spcAft>
                          <a:spcPts val="0"/>
                        </a:spcAft>
                      </a:pPr>
                      <a:r>
                        <a:rPr lang="sk-SK" sz="1000">
                          <a:effectLst/>
                        </a:rPr>
                        <a:t>Programátor OaZSaZ</a:t>
                      </a:r>
                      <a:endParaRPr lang="sk-SK" sz="900">
                        <a:effectLst/>
                        <a:latin typeface="Calibri" panose="020F0502020204030204" pitchFamily="34" charset="0"/>
                        <a:ea typeface="Calibri" panose="020F0502020204030204" pitchFamily="34" charset="0"/>
                        <a:cs typeface="Times New Roman" panose="02020603050405020304" pitchFamily="18" charset="0"/>
                      </a:endParaRPr>
                    </a:p>
                  </a:txBody>
                  <a:tcPr marL="55461" marR="55461" marT="0" marB="0"/>
                </a:tc>
                <a:tc>
                  <a:txBody>
                    <a:bodyPr/>
                    <a:lstStyle/>
                    <a:p>
                      <a:pPr algn="ctr">
                        <a:spcAft>
                          <a:spcPts val="0"/>
                        </a:spcAft>
                      </a:pPr>
                      <a:r>
                        <a:rPr lang="sk-SK" sz="1000">
                          <a:effectLst/>
                        </a:rPr>
                        <a:t>18</a:t>
                      </a:r>
                      <a:endParaRPr lang="sk-SK" sz="900">
                        <a:effectLst/>
                      </a:endParaRPr>
                    </a:p>
                    <a:p>
                      <a:pPr algn="ctr">
                        <a:spcAft>
                          <a:spcPts val="0"/>
                        </a:spcAft>
                      </a:pPr>
                      <a:r>
                        <a:rPr lang="sk-SK" sz="1000">
                          <a:effectLst/>
                        </a:rPr>
                        <a:t>13</a:t>
                      </a:r>
                      <a:endParaRPr lang="sk-SK" sz="900">
                        <a:effectLst/>
                        <a:latin typeface="Calibri" panose="020F0502020204030204" pitchFamily="34" charset="0"/>
                        <a:ea typeface="Calibri" panose="020F0502020204030204" pitchFamily="34" charset="0"/>
                        <a:cs typeface="Times New Roman" panose="02020603050405020304" pitchFamily="18" charset="0"/>
                      </a:endParaRPr>
                    </a:p>
                  </a:txBody>
                  <a:tcPr marL="55461" marR="55461" marT="0" marB="0"/>
                </a:tc>
                <a:tc>
                  <a:txBody>
                    <a:bodyPr/>
                    <a:lstStyle/>
                    <a:p>
                      <a:pPr algn="ctr">
                        <a:spcAft>
                          <a:spcPts val="0"/>
                        </a:spcAft>
                      </a:pPr>
                      <a:r>
                        <a:rPr lang="sk-SK" sz="1000">
                          <a:effectLst/>
                        </a:rPr>
                        <a:t>Mgr. Ivana Škulecová, PhD.</a:t>
                      </a:r>
                      <a:endParaRPr lang="sk-SK" sz="900">
                        <a:effectLst/>
                        <a:latin typeface="Calibri" panose="020F0502020204030204" pitchFamily="34" charset="0"/>
                        <a:ea typeface="Calibri" panose="020F0502020204030204" pitchFamily="34" charset="0"/>
                        <a:cs typeface="Times New Roman" panose="02020603050405020304" pitchFamily="18" charset="0"/>
                      </a:endParaRPr>
                    </a:p>
                  </a:txBody>
                  <a:tcPr marL="55461" marR="55461" marT="0" marB="0" anchor="ctr"/>
                </a:tc>
                <a:tc>
                  <a:txBody>
                    <a:bodyPr/>
                    <a:lstStyle/>
                    <a:p>
                      <a:pPr algn="ctr">
                        <a:spcAft>
                          <a:spcPts val="0"/>
                        </a:spcAft>
                      </a:pPr>
                      <a:r>
                        <a:rPr lang="sk-SK" sz="1000">
                          <a:effectLst/>
                        </a:rPr>
                        <a:t>11</a:t>
                      </a:r>
                      <a:endParaRPr lang="sk-SK" sz="900">
                        <a:effectLst/>
                        <a:latin typeface="Calibri" panose="020F0502020204030204" pitchFamily="34" charset="0"/>
                        <a:ea typeface="Calibri" panose="020F0502020204030204" pitchFamily="34" charset="0"/>
                        <a:cs typeface="Times New Roman" panose="02020603050405020304" pitchFamily="18" charset="0"/>
                      </a:endParaRPr>
                    </a:p>
                  </a:txBody>
                  <a:tcPr marL="55461" marR="55461" marT="0" marB="0" anchor="ctr"/>
                </a:tc>
                <a:extLst>
                  <a:ext uri="{0D108BD9-81ED-4DB2-BD59-A6C34878D82A}">
                    <a16:rowId xmlns="" xmlns:a16="http://schemas.microsoft.com/office/drawing/2014/main" val="3740185730"/>
                  </a:ext>
                </a:extLst>
              </a:tr>
              <a:tr h="435651">
                <a:tc>
                  <a:txBody>
                    <a:bodyPr/>
                    <a:lstStyle/>
                    <a:p>
                      <a:pPr algn="ctr">
                        <a:spcAft>
                          <a:spcPts val="0"/>
                        </a:spcAft>
                      </a:pPr>
                      <a:r>
                        <a:rPr lang="sk-SK" sz="1000">
                          <a:effectLst/>
                        </a:rPr>
                        <a:t>III.E</a:t>
                      </a:r>
                      <a:endParaRPr lang="sk-SK" sz="900">
                        <a:effectLst/>
                        <a:latin typeface="Calibri" panose="020F0502020204030204" pitchFamily="34" charset="0"/>
                        <a:ea typeface="Calibri" panose="020F0502020204030204" pitchFamily="34" charset="0"/>
                        <a:cs typeface="Times New Roman" panose="02020603050405020304" pitchFamily="18" charset="0"/>
                      </a:endParaRPr>
                    </a:p>
                  </a:txBody>
                  <a:tcPr marL="55461" marR="55461" marT="0" marB="0" anchor="ctr"/>
                </a:tc>
                <a:tc>
                  <a:txBody>
                    <a:bodyPr/>
                    <a:lstStyle/>
                    <a:p>
                      <a:pPr>
                        <a:spcAft>
                          <a:spcPts val="0"/>
                        </a:spcAft>
                      </a:pPr>
                      <a:r>
                        <a:rPr lang="sk-SK" sz="1000">
                          <a:effectLst/>
                        </a:rPr>
                        <a:t>2697 K</a:t>
                      </a:r>
                      <a:endParaRPr lang="sk-SK" sz="900">
                        <a:effectLst/>
                      </a:endParaRPr>
                    </a:p>
                    <a:p>
                      <a:pPr>
                        <a:spcAft>
                          <a:spcPts val="0"/>
                        </a:spcAft>
                      </a:pPr>
                      <a:r>
                        <a:rPr lang="sk-SK" sz="1000">
                          <a:effectLst/>
                        </a:rPr>
                        <a:t>2697 K 01</a:t>
                      </a:r>
                      <a:endParaRPr lang="sk-SK" sz="900">
                        <a:effectLst/>
                      </a:endParaRPr>
                    </a:p>
                    <a:p>
                      <a:pPr>
                        <a:spcAft>
                          <a:spcPts val="0"/>
                        </a:spcAft>
                      </a:pPr>
                      <a:r>
                        <a:rPr lang="sk-SK" sz="1000">
                          <a:effectLst/>
                        </a:rPr>
                        <a:t>2679 K</a:t>
                      </a:r>
                      <a:endParaRPr lang="sk-SK" sz="900">
                        <a:effectLst/>
                        <a:latin typeface="Calibri" panose="020F0502020204030204" pitchFamily="34" charset="0"/>
                        <a:ea typeface="Calibri" panose="020F0502020204030204" pitchFamily="34" charset="0"/>
                        <a:cs typeface="Times New Roman" panose="02020603050405020304" pitchFamily="18" charset="0"/>
                      </a:endParaRPr>
                    </a:p>
                  </a:txBody>
                  <a:tcPr marL="55461" marR="55461" marT="0" marB="0"/>
                </a:tc>
                <a:tc>
                  <a:txBody>
                    <a:bodyPr/>
                    <a:lstStyle/>
                    <a:p>
                      <a:pPr>
                        <a:spcAft>
                          <a:spcPts val="0"/>
                        </a:spcAft>
                      </a:pPr>
                      <a:r>
                        <a:rPr lang="sk-SK" sz="1000">
                          <a:effectLst/>
                        </a:rPr>
                        <a:t>Mechanik elektrotechnik</a:t>
                      </a:r>
                      <a:endParaRPr lang="sk-SK" sz="900">
                        <a:effectLst/>
                      </a:endParaRPr>
                    </a:p>
                    <a:p>
                      <a:pPr>
                        <a:spcAft>
                          <a:spcPts val="0"/>
                        </a:spcAft>
                      </a:pPr>
                      <a:r>
                        <a:rPr lang="sk-SK" sz="1000">
                          <a:effectLst/>
                        </a:rPr>
                        <a:t>Mechanik elektrotechnik so zamer. PC</a:t>
                      </a:r>
                      <a:endParaRPr lang="sk-SK" sz="900">
                        <a:effectLst/>
                      </a:endParaRPr>
                    </a:p>
                    <a:p>
                      <a:pPr>
                        <a:spcAft>
                          <a:spcPts val="0"/>
                        </a:spcAft>
                      </a:pPr>
                      <a:r>
                        <a:rPr lang="sk-SK" sz="1000">
                          <a:effectLst/>
                        </a:rPr>
                        <a:t>Mechanik mechatronik</a:t>
                      </a:r>
                      <a:endParaRPr lang="sk-SK" sz="900">
                        <a:effectLst/>
                        <a:latin typeface="Calibri" panose="020F0502020204030204" pitchFamily="34" charset="0"/>
                        <a:ea typeface="Calibri" panose="020F0502020204030204" pitchFamily="34" charset="0"/>
                        <a:cs typeface="Times New Roman" panose="02020603050405020304" pitchFamily="18" charset="0"/>
                      </a:endParaRPr>
                    </a:p>
                  </a:txBody>
                  <a:tcPr marL="55461" marR="55461" marT="0" marB="0"/>
                </a:tc>
                <a:tc>
                  <a:txBody>
                    <a:bodyPr/>
                    <a:lstStyle/>
                    <a:p>
                      <a:pPr algn="ctr">
                        <a:spcAft>
                          <a:spcPts val="0"/>
                        </a:spcAft>
                      </a:pPr>
                      <a:r>
                        <a:rPr lang="sk-SK" sz="1000">
                          <a:effectLst/>
                        </a:rPr>
                        <a:t>11</a:t>
                      </a:r>
                      <a:endParaRPr lang="sk-SK" sz="900">
                        <a:effectLst/>
                      </a:endParaRPr>
                    </a:p>
                    <a:p>
                      <a:pPr algn="ctr">
                        <a:spcAft>
                          <a:spcPts val="0"/>
                        </a:spcAft>
                      </a:pPr>
                      <a:r>
                        <a:rPr lang="sk-SK" sz="1000">
                          <a:effectLst/>
                        </a:rPr>
                        <a:t>5</a:t>
                      </a:r>
                      <a:endParaRPr lang="sk-SK" sz="900">
                        <a:effectLst/>
                      </a:endParaRPr>
                    </a:p>
                    <a:p>
                      <a:pPr algn="ctr">
                        <a:spcAft>
                          <a:spcPts val="0"/>
                        </a:spcAft>
                      </a:pPr>
                      <a:r>
                        <a:rPr lang="sk-SK" sz="1000">
                          <a:effectLst/>
                        </a:rPr>
                        <a:t>12</a:t>
                      </a:r>
                      <a:endParaRPr lang="sk-SK" sz="900">
                        <a:effectLst/>
                        <a:latin typeface="Calibri" panose="020F0502020204030204" pitchFamily="34" charset="0"/>
                        <a:ea typeface="Calibri" panose="020F0502020204030204" pitchFamily="34" charset="0"/>
                        <a:cs typeface="Times New Roman" panose="02020603050405020304" pitchFamily="18" charset="0"/>
                      </a:endParaRPr>
                    </a:p>
                  </a:txBody>
                  <a:tcPr marL="55461" marR="55461" marT="0" marB="0"/>
                </a:tc>
                <a:tc>
                  <a:txBody>
                    <a:bodyPr/>
                    <a:lstStyle/>
                    <a:p>
                      <a:pPr algn="ctr">
                        <a:spcAft>
                          <a:spcPts val="0"/>
                        </a:spcAft>
                      </a:pPr>
                      <a:r>
                        <a:rPr lang="sk-SK" sz="1000">
                          <a:effectLst/>
                        </a:rPr>
                        <a:t>Mgr. Magdaléna Turčinová</a:t>
                      </a:r>
                      <a:endParaRPr lang="sk-SK" sz="900">
                        <a:effectLst/>
                        <a:latin typeface="Calibri" panose="020F0502020204030204" pitchFamily="34" charset="0"/>
                        <a:ea typeface="Calibri" panose="020F0502020204030204" pitchFamily="34" charset="0"/>
                        <a:cs typeface="Times New Roman" panose="02020603050405020304" pitchFamily="18" charset="0"/>
                      </a:endParaRPr>
                    </a:p>
                  </a:txBody>
                  <a:tcPr marL="55461" marR="55461" marT="0" marB="0" anchor="ctr"/>
                </a:tc>
                <a:tc>
                  <a:txBody>
                    <a:bodyPr/>
                    <a:lstStyle/>
                    <a:p>
                      <a:pPr algn="ctr">
                        <a:spcAft>
                          <a:spcPts val="0"/>
                        </a:spcAft>
                      </a:pPr>
                      <a:r>
                        <a:rPr lang="sk-SK" sz="1000">
                          <a:effectLst/>
                        </a:rPr>
                        <a:t>5</a:t>
                      </a:r>
                      <a:endParaRPr lang="sk-SK" sz="900">
                        <a:effectLst/>
                        <a:latin typeface="Calibri" panose="020F0502020204030204" pitchFamily="34" charset="0"/>
                        <a:ea typeface="Calibri" panose="020F0502020204030204" pitchFamily="34" charset="0"/>
                        <a:cs typeface="Times New Roman" panose="02020603050405020304" pitchFamily="18" charset="0"/>
                      </a:endParaRPr>
                    </a:p>
                  </a:txBody>
                  <a:tcPr marL="55461" marR="55461" marT="0" marB="0" anchor="ctr"/>
                </a:tc>
                <a:extLst>
                  <a:ext uri="{0D108BD9-81ED-4DB2-BD59-A6C34878D82A}">
                    <a16:rowId xmlns="" xmlns:a16="http://schemas.microsoft.com/office/drawing/2014/main" val="1874535345"/>
                  </a:ext>
                </a:extLst>
              </a:tr>
              <a:tr h="290434">
                <a:tc>
                  <a:txBody>
                    <a:bodyPr/>
                    <a:lstStyle/>
                    <a:p>
                      <a:pPr algn="ctr">
                        <a:spcAft>
                          <a:spcPts val="0"/>
                        </a:spcAft>
                      </a:pPr>
                      <a:r>
                        <a:rPr lang="sk-SK" sz="1000">
                          <a:effectLst/>
                        </a:rPr>
                        <a:t>IV.C</a:t>
                      </a:r>
                      <a:endParaRPr lang="sk-SK" sz="900">
                        <a:effectLst/>
                        <a:latin typeface="Calibri" panose="020F0502020204030204" pitchFamily="34" charset="0"/>
                        <a:ea typeface="Calibri" panose="020F0502020204030204" pitchFamily="34" charset="0"/>
                        <a:cs typeface="Times New Roman" panose="02020603050405020304" pitchFamily="18" charset="0"/>
                      </a:endParaRPr>
                    </a:p>
                  </a:txBody>
                  <a:tcPr marL="55461" marR="55461" marT="0" marB="0" anchor="ctr"/>
                </a:tc>
                <a:tc>
                  <a:txBody>
                    <a:bodyPr/>
                    <a:lstStyle/>
                    <a:p>
                      <a:pPr>
                        <a:spcAft>
                          <a:spcPts val="0"/>
                        </a:spcAft>
                      </a:pPr>
                      <a:r>
                        <a:rPr lang="sk-SK" sz="1000">
                          <a:effectLst/>
                        </a:rPr>
                        <a:t>2411 K</a:t>
                      </a:r>
                      <a:endParaRPr lang="sk-SK" sz="900">
                        <a:effectLst/>
                      </a:endParaRPr>
                    </a:p>
                    <a:p>
                      <a:pPr>
                        <a:spcAft>
                          <a:spcPts val="0"/>
                        </a:spcAft>
                      </a:pPr>
                      <a:r>
                        <a:rPr lang="sk-SK" sz="1000">
                          <a:effectLst/>
                        </a:rPr>
                        <a:t>2426 K</a:t>
                      </a:r>
                      <a:endParaRPr lang="sk-SK" sz="900">
                        <a:effectLst/>
                        <a:latin typeface="Calibri" panose="020F0502020204030204" pitchFamily="34" charset="0"/>
                        <a:ea typeface="Calibri" panose="020F0502020204030204" pitchFamily="34" charset="0"/>
                        <a:cs typeface="Times New Roman" panose="02020603050405020304" pitchFamily="18" charset="0"/>
                      </a:endParaRPr>
                    </a:p>
                  </a:txBody>
                  <a:tcPr marL="55461" marR="55461" marT="0" marB="0"/>
                </a:tc>
                <a:tc>
                  <a:txBody>
                    <a:bodyPr/>
                    <a:lstStyle/>
                    <a:p>
                      <a:pPr>
                        <a:spcAft>
                          <a:spcPts val="0"/>
                        </a:spcAft>
                      </a:pPr>
                      <a:r>
                        <a:rPr lang="sk-SK" sz="1000">
                          <a:effectLst/>
                        </a:rPr>
                        <a:t>Mechanik nastavovač</a:t>
                      </a:r>
                      <a:endParaRPr lang="sk-SK" sz="900">
                        <a:effectLst/>
                      </a:endParaRPr>
                    </a:p>
                    <a:p>
                      <a:pPr>
                        <a:spcAft>
                          <a:spcPts val="0"/>
                        </a:spcAft>
                      </a:pPr>
                      <a:r>
                        <a:rPr lang="sk-SK" sz="1000">
                          <a:effectLst/>
                        </a:rPr>
                        <a:t>Programátor OaZSaZ</a:t>
                      </a:r>
                      <a:endParaRPr lang="sk-SK" sz="900">
                        <a:effectLst/>
                        <a:latin typeface="Calibri" panose="020F0502020204030204" pitchFamily="34" charset="0"/>
                        <a:ea typeface="Calibri" panose="020F0502020204030204" pitchFamily="34" charset="0"/>
                        <a:cs typeface="Times New Roman" panose="02020603050405020304" pitchFamily="18" charset="0"/>
                      </a:endParaRPr>
                    </a:p>
                  </a:txBody>
                  <a:tcPr marL="55461" marR="55461" marT="0" marB="0"/>
                </a:tc>
                <a:tc>
                  <a:txBody>
                    <a:bodyPr/>
                    <a:lstStyle/>
                    <a:p>
                      <a:pPr algn="ctr">
                        <a:spcAft>
                          <a:spcPts val="0"/>
                        </a:spcAft>
                      </a:pPr>
                      <a:r>
                        <a:rPr lang="sk-SK" sz="1000">
                          <a:effectLst/>
                        </a:rPr>
                        <a:t>21</a:t>
                      </a:r>
                      <a:endParaRPr lang="sk-SK" sz="900">
                        <a:effectLst/>
                      </a:endParaRPr>
                    </a:p>
                    <a:p>
                      <a:pPr algn="ctr">
                        <a:spcAft>
                          <a:spcPts val="0"/>
                        </a:spcAft>
                      </a:pPr>
                      <a:r>
                        <a:rPr lang="sk-SK" sz="1000">
                          <a:effectLst/>
                        </a:rPr>
                        <a:t>9</a:t>
                      </a:r>
                      <a:endParaRPr lang="sk-SK" sz="900">
                        <a:effectLst/>
                        <a:latin typeface="Calibri" panose="020F0502020204030204" pitchFamily="34" charset="0"/>
                        <a:ea typeface="Calibri" panose="020F0502020204030204" pitchFamily="34" charset="0"/>
                        <a:cs typeface="Times New Roman" panose="02020603050405020304" pitchFamily="18" charset="0"/>
                      </a:endParaRPr>
                    </a:p>
                  </a:txBody>
                  <a:tcPr marL="55461" marR="55461" marT="0" marB="0"/>
                </a:tc>
                <a:tc>
                  <a:txBody>
                    <a:bodyPr/>
                    <a:lstStyle/>
                    <a:p>
                      <a:pPr algn="ctr">
                        <a:spcAft>
                          <a:spcPts val="0"/>
                        </a:spcAft>
                      </a:pPr>
                      <a:r>
                        <a:rPr lang="sk-SK" sz="1000">
                          <a:effectLst/>
                        </a:rPr>
                        <a:t>Ing. Marián Strapec</a:t>
                      </a:r>
                      <a:endParaRPr lang="sk-SK" sz="900">
                        <a:effectLst/>
                        <a:latin typeface="Calibri" panose="020F0502020204030204" pitchFamily="34" charset="0"/>
                        <a:ea typeface="Calibri" panose="020F0502020204030204" pitchFamily="34" charset="0"/>
                        <a:cs typeface="Times New Roman" panose="02020603050405020304" pitchFamily="18" charset="0"/>
                      </a:endParaRPr>
                    </a:p>
                  </a:txBody>
                  <a:tcPr marL="55461" marR="55461" marT="0" marB="0" anchor="ctr"/>
                </a:tc>
                <a:tc>
                  <a:txBody>
                    <a:bodyPr/>
                    <a:lstStyle/>
                    <a:p>
                      <a:pPr algn="ctr">
                        <a:spcAft>
                          <a:spcPts val="0"/>
                        </a:spcAft>
                      </a:pPr>
                      <a:r>
                        <a:rPr lang="sk-SK" sz="1000">
                          <a:effectLst/>
                        </a:rPr>
                        <a:t>8</a:t>
                      </a:r>
                      <a:endParaRPr lang="sk-SK" sz="900">
                        <a:effectLst/>
                        <a:latin typeface="Calibri" panose="020F0502020204030204" pitchFamily="34" charset="0"/>
                        <a:ea typeface="Calibri" panose="020F0502020204030204" pitchFamily="34" charset="0"/>
                        <a:cs typeface="Times New Roman" panose="02020603050405020304" pitchFamily="18" charset="0"/>
                      </a:endParaRPr>
                    </a:p>
                  </a:txBody>
                  <a:tcPr marL="55461" marR="55461" marT="0" marB="0" anchor="ctr"/>
                </a:tc>
                <a:extLst>
                  <a:ext uri="{0D108BD9-81ED-4DB2-BD59-A6C34878D82A}">
                    <a16:rowId xmlns="" xmlns:a16="http://schemas.microsoft.com/office/drawing/2014/main" val="1230749991"/>
                  </a:ext>
                </a:extLst>
              </a:tr>
              <a:tr h="290434">
                <a:tc>
                  <a:txBody>
                    <a:bodyPr/>
                    <a:lstStyle/>
                    <a:p>
                      <a:pPr algn="ctr">
                        <a:spcAft>
                          <a:spcPts val="0"/>
                        </a:spcAft>
                      </a:pPr>
                      <a:r>
                        <a:rPr lang="sk-SK" sz="1000">
                          <a:effectLst/>
                        </a:rPr>
                        <a:t>IV.E</a:t>
                      </a:r>
                      <a:endParaRPr lang="sk-SK" sz="900">
                        <a:effectLst/>
                        <a:latin typeface="Calibri" panose="020F0502020204030204" pitchFamily="34" charset="0"/>
                        <a:ea typeface="Calibri" panose="020F0502020204030204" pitchFamily="34" charset="0"/>
                        <a:cs typeface="Times New Roman" panose="02020603050405020304" pitchFamily="18" charset="0"/>
                      </a:endParaRPr>
                    </a:p>
                  </a:txBody>
                  <a:tcPr marL="55461" marR="55461" marT="0" marB="0" anchor="ctr"/>
                </a:tc>
                <a:tc>
                  <a:txBody>
                    <a:bodyPr/>
                    <a:lstStyle/>
                    <a:p>
                      <a:pPr>
                        <a:spcAft>
                          <a:spcPts val="0"/>
                        </a:spcAft>
                      </a:pPr>
                      <a:r>
                        <a:rPr lang="sk-SK" sz="1000">
                          <a:effectLst/>
                        </a:rPr>
                        <a:t>2697 K</a:t>
                      </a:r>
                      <a:endParaRPr lang="sk-SK" sz="900">
                        <a:effectLst/>
                      </a:endParaRPr>
                    </a:p>
                    <a:p>
                      <a:pPr>
                        <a:spcAft>
                          <a:spcPts val="0"/>
                        </a:spcAft>
                      </a:pPr>
                      <a:r>
                        <a:rPr lang="sk-SK" sz="1000">
                          <a:effectLst/>
                        </a:rPr>
                        <a:t>2679 K</a:t>
                      </a:r>
                      <a:endParaRPr lang="sk-SK" sz="900">
                        <a:effectLst/>
                        <a:latin typeface="Calibri" panose="020F0502020204030204" pitchFamily="34" charset="0"/>
                        <a:ea typeface="Calibri" panose="020F0502020204030204" pitchFamily="34" charset="0"/>
                        <a:cs typeface="Times New Roman" panose="02020603050405020304" pitchFamily="18" charset="0"/>
                      </a:endParaRPr>
                    </a:p>
                  </a:txBody>
                  <a:tcPr marL="55461" marR="55461" marT="0" marB="0"/>
                </a:tc>
                <a:tc>
                  <a:txBody>
                    <a:bodyPr/>
                    <a:lstStyle/>
                    <a:p>
                      <a:pPr>
                        <a:spcAft>
                          <a:spcPts val="0"/>
                        </a:spcAft>
                      </a:pPr>
                      <a:r>
                        <a:rPr lang="sk-SK" sz="1000">
                          <a:effectLst/>
                        </a:rPr>
                        <a:t>Mechanik elektrotechnik</a:t>
                      </a:r>
                      <a:endParaRPr lang="sk-SK" sz="900">
                        <a:effectLst/>
                      </a:endParaRPr>
                    </a:p>
                    <a:p>
                      <a:pPr>
                        <a:spcAft>
                          <a:spcPts val="0"/>
                        </a:spcAft>
                      </a:pPr>
                      <a:r>
                        <a:rPr lang="sk-SK" sz="1000">
                          <a:effectLst/>
                        </a:rPr>
                        <a:t>Mechanik - mechatronik</a:t>
                      </a:r>
                      <a:endParaRPr lang="sk-SK" sz="900">
                        <a:effectLst/>
                        <a:latin typeface="Calibri" panose="020F0502020204030204" pitchFamily="34" charset="0"/>
                        <a:ea typeface="Calibri" panose="020F0502020204030204" pitchFamily="34" charset="0"/>
                        <a:cs typeface="Times New Roman" panose="02020603050405020304" pitchFamily="18" charset="0"/>
                      </a:endParaRPr>
                    </a:p>
                  </a:txBody>
                  <a:tcPr marL="55461" marR="55461" marT="0" marB="0"/>
                </a:tc>
                <a:tc>
                  <a:txBody>
                    <a:bodyPr/>
                    <a:lstStyle/>
                    <a:p>
                      <a:pPr algn="ctr">
                        <a:spcAft>
                          <a:spcPts val="0"/>
                        </a:spcAft>
                      </a:pPr>
                      <a:r>
                        <a:rPr lang="sk-SK" sz="1000">
                          <a:effectLst/>
                        </a:rPr>
                        <a:t>8</a:t>
                      </a:r>
                      <a:endParaRPr lang="sk-SK" sz="900">
                        <a:effectLst/>
                      </a:endParaRPr>
                    </a:p>
                    <a:p>
                      <a:pPr algn="ctr">
                        <a:spcAft>
                          <a:spcPts val="0"/>
                        </a:spcAft>
                      </a:pPr>
                      <a:r>
                        <a:rPr lang="sk-SK" sz="1000">
                          <a:effectLst/>
                        </a:rPr>
                        <a:t>11</a:t>
                      </a:r>
                      <a:endParaRPr lang="sk-SK" sz="900">
                        <a:effectLst/>
                        <a:latin typeface="Calibri" panose="020F0502020204030204" pitchFamily="34" charset="0"/>
                        <a:ea typeface="Calibri" panose="020F0502020204030204" pitchFamily="34" charset="0"/>
                        <a:cs typeface="Times New Roman" panose="02020603050405020304" pitchFamily="18" charset="0"/>
                      </a:endParaRPr>
                    </a:p>
                  </a:txBody>
                  <a:tcPr marL="55461" marR="55461" marT="0" marB="0"/>
                </a:tc>
                <a:tc>
                  <a:txBody>
                    <a:bodyPr/>
                    <a:lstStyle/>
                    <a:p>
                      <a:pPr algn="ctr">
                        <a:spcAft>
                          <a:spcPts val="0"/>
                        </a:spcAft>
                      </a:pPr>
                      <a:r>
                        <a:rPr lang="sk-SK" sz="1000">
                          <a:effectLst/>
                        </a:rPr>
                        <a:t>Ing. Ján Rakús</a:t>
                      </a:r>
                      <a:endParaRPr lang="sk-SK" sz="900">
                        <a:effectLst/>
                        <a:latin typeface="Calibri" panose="020F0502020204030204" pitchFamily="34" charset="0"/>
                        <a:ea typeface="Calibri" panose="020F0502020204030204" pitchFamily="34" charset="0"/>
                        <a:cs typeface="Times New Roman" panose="02020603050405020304" pitchFamily="18" charset="0"/>
                      </a:endParaRPr>
                    </a:p>
                  </a:txBody>
                  <a:tcPr marL="55461" marR="55461" marT="0" marB="0" anchor="ctr"/>
                </a:tc>
                <a:tc>
                  <a:txBody>
                    <a:bodyPr/>
                    <a:lstStyle/>
                    <a:p>
                      <a:pPr algn="ctr">
                        <a:spcAft>
                          <a:spcPts val="0"/>
                        </a:spcAft>
                      </a:pPr>
                      <a:r>
                        <a:rPr lang="sk-SK" sz="1000">
                          <a:effectLst/>
                        </a:rPr>
                        <a:t>19</a:t>
                      </a:r>
                      <a:endParaRPr lang="sk-SK" sz="900">
                        <a:effectLst/>
                        <a:latin typeface="Calibri" panose="020F0502020204030204" pitchFamily="34" charset="0"/>
                        <a:ea typeface="Calibri" panose="020F0502020204030204" pitchFamily="34" charset="0"/>
                        <a:cs typeface="Times New Roman" panose="02020603050405020304" pitchFamily="18" charset="0"/>
                      </a:endParaRPr>
                    </a:p>
                  </a:txBody>
                  <a:tcPr marL="55461" marR="55461" marT="0" marB="0" anchor="ctr"/>
                </a:tc>
                <a:extLst>
                  <a:ext uri="{0D108BD9-81ED-4DB2-BD59-A6C34878D82A}">
                    <a16:rowId xmlns="" xmlns:a16="http://schemas.microsoft.com/office/drawing/2014/main" val="317011012"/>
                  </a:ext>
                </a:extLst>
              </a:tr>
              <a:tr h="290434">
                <a:tc>
                  <a:txBody>
                    <a:bodyPr/>
                    <a:lstStyle/>
                    <a:p>
                      <a:pPr algn="ctr">
                        <a:spcAft>
                          <a:spcPts val="0"/>
                        </a:spcAft>
                      </a:pPr>
                      <a:r>
                        <a:rPr lang="sk-SK" sz="1000" dirty="0" smtClean="0">
                          <a:effectLst/>
                        </a:rPr>
                        <a:t>14 </a:t>
                      </a:r>
                      <a:r>
                        <a:rPr lang="sk-SK" sz="1000" dirty="0" err="1" smtClean="0">
                          <a:effectLst/>
                        </a:rPr>
                        <a:t>tr</a:t>
                      </a:r>
                      <a:r>
                        <a:rPr lang="sk-SK" sz="1000" dirty="0">
                          <a:effectLst/>
                        </a:rPr>
                        <a:t>.</a:t>
                      </a:r>
                      <a:endParaRPr lang="sk-SK"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1" marR="55461" marT="0" marB="0" anchor="ctr"/>
                </a:tc>
                <a:tc>
                  <a:txBody>
                    <a:bodyPr/>
                    <a:lstStyle/>
                    <a:p>
                      <a:pPr>
                        <a:spcAft>
                          <a:spcPts val="0"/>
                        </a:spcAft>
                      </a:pPr>
                      <a:r>
                        <a:rPr lang="sk-SK" sz="1000">
                          <a:effectLst/>
                        </a:rPr>
                        <a:t>29 odborov</a:t>
                      </a:r>
                      <a:endParaRPr lang="sk-SK" sz="900">
                        <a:effectLst/>
                        <a:latin typeface="Calibri" panose="020F0502020204030204" pitchFamily="34" charset="0"/>
                        <a:ea typeface="Calibri" panose="020F0502020204030204" pitchFamily="34" charset="0"/>
                        <a:cs typeface="Times New Roman" panose="02020603050405020304" pitchFamily="18" charset="0"/>
                      </a:endParaRPr>
                    </a:p>
                  </a:txBody>
                  <a:tcPr marL="55461" marR="55461" marT="0" marB="0"/>
                </a:tc>
                <a:tc>
                  <a:txBody>
                    <a:bodyPr/>
                    <a:lstStyle/>
                    <a:p>
                      <a:pPr>
                        <a:spcAft>
                          <a:spcPts val="0"/>
                        </a:spcAft>
                      </a:pPr>
                      <a:r>
                        <a:rPr lang="sk-SK" sz="1000">
                          <a:effectLst/>
                        </a:rPr>
                        <a:t>Spolu</a:t>
                      </a:r>
                      <a:endParaRPr lang="sk-SK" sz="900">
                        <a:effectLst/>
                        <a:latin typeface="Calibri" panose="020F0502020204030204" pitchFamily="34" charset="0"/>
                        <a:ea typeface="Calibri" panose="020F0502020204030204" pitchFamily="34" charset="0"/>
                        <a:cs typeface="Times New Roman" panose="02020603050405020304" pitchFamily="18" charset="0"/>
                      </a:endParaRPr>
                    </a:p>
                  </a:txBody>
                  <a:tcPr marL="55461" marR="55461" marT="0" marB="0"/>
                </a:tc>
                <a:tc>
                  <a:txBody>
                    <a:bodyPr/>
                    <a:lstStyle/>
                    <a:p>
                      <a:pPr algn="ctr">
                        <a:spcAft>
                          <a:spcPts val="0"/>
                        </a:spcAft>
                      </a:pPr>
                      <a:r>
                        <a:rPr lang="sk-SK" sz="1000">
                          <a:effectLst/>
                        </a:rPr>
                        <a:t>310</a:t>
                      </a:r>
                      <a:endParaRPr lang="sk-SK" sz="900">
                        <a:effectLst/>
                        <a:latin typeface="Calibri" panose="020F0502020204030204" pitchFamily="34" charset="0"/>
                        <a:ea typeface="Calibri" panose="020F0502020204030204" pitchFamily="34" charset="0"/>
                        <a:cs typeface="Times New Roman" panose="02020603050405020304" pitchFamily="18" charset="0"/>
                      </a:endParaRPr>
                    </a:p>
                  </a:txBody>
                  <a:tcPr marL="55461" marR="55461" marT="0" marB="0"/>
                </a:tc>
                <a:tc>
                  <a:txBody>
                    <a:bodyPr/>
                    <a:lstStyle/>
                    <a:p>
                      <a:pPr algn="ctr">
                        <a:spcAft>
                          <a:spcPts val="0"/>
                        </a:spcAft>
                      </a:pPr>
                      <a:r>
                        <a:rPr lang="sk-SK" sz="1000">
                          <a:effectLst/>
                        </a:rPr>
                        <a:t>13 tr.učiteľov</a:t>
                      </a:r>
                      <a:endParaRPr lang="sk-SK" sz="900">
                        <a:effectLst/>
                        <a:latin typeface="Calibri" panose="020F0502020204030204" pitchFamily="34" charset="0"/>
                        <a:ea typeface="Calibri" panose="020F0502020204030204" pitchFamily="34" charset="0"/>
                        <a:cs typeface="Times New Roman" panose="02020603050405020304" pitchFamily="18" charset="0"/>
                      </a:endParaRPr>
                    </a:p>
                  </a:txBody>
                  <a:tcPr marL="55461" marR="55461" marT="0" marB="0" anchor="ctr"/>
                </a:tc>
                <a:tc>
                  <a:txBody>
                    <a:bodyPr/>
                    <a:lstStyle/>
                    <a:p>
                      <a:pPr>
                        <a:spcAft>
                          <a:spcPts val="0"/>
                        </a:spcAft>
                      </a:pPr>
                      <a:r>
                        <a:rPr lang="sk-SK" sz="1000" dirty="0">
                          <a:effectLst/>
                          <a:highlight>
                            <a:srgbClr val="FFFF00"/>
                          </a:highlight>
                        </a:rPr>
                        <a:t> </a:t>
                      </a:r>
                      <a:endParaRPr lang="sk-SK"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61" marR="55461" marT="0" marB="0"/>
                </a:tc>
                <a:extLst>
                  <a:ext uri="{0D108BD9-81ED-4DB2-BD59-A6C34878D82A}">
                    <a16:rowId xmlns="" xmlns:a16="http://schemas.microsoft.com/office/drawing/2014/main" val="390140296"/>
                  </a:ext>
                </a:extLst>
              </a:tr>
            </a:tbl>
          </a:graphicData>
        </a:graphic>
      </p:graphicFrame>
    </p:spTree>
    <p:extLst>
      <p:ext uri="{BB962C8B-B14F-4D97-AF65-F5344CB8AC3E}">
        <p14:creationId xmlns:p14="http://schemas.microsoft.com/office/powerpoint/2010/main" val="12200061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827584" y="332656"/>
            <a:ext cx="7200800" cy="648072"/>
          </a:xfrm>
        </p:spPr>
        <p:txBody>
          <a:bodyPr>
            <a:normAutofit fontScale="90000"/>
          </a:bodyPr>
          <a:lstStyle/>
          <a:p>
            <a:r>
              <a:rPr lang="sk-SK" dirty="0">
                <a:solidFill>
                  <a:schemeClr val="accent5">
                    <a:lumMod val="60000"/>
                    <a:lumOff val="40000"/>
                  </a:schemeClr>
                </a:solidFill>
              </a:rPr>
              <a:t>Ospravedlňovanie </a:t>
            </a:r>
            <a:r>
              <a:rPr lang="sk-SK" dirty="0" smtClean="0">
                <a:solidFill>
                  <a:schemeClr val="accent5">
                    <a:lumMod val="60000"/>
                    <a:lumOff val="40000"/>
                  </a:schemeClr>
                </a:solidFill>
              </a:rPr>
              <a:t>absencie</a:t>
            </a:r>
            <a:r>
              <a:rPr lang="sk-SK" dirty="0">
                <a:solidFill>
                  <a:schemeClr val="accent5">
                    <a:lumMod val="60000"/>
                    <a:lumOff val="40000"/>
                  </a:schemeClr>
                </a:solidFill>
              </a:rPr>
              <a:t/>
            </a:r>
            <a:br>
              <a:rPr lang="sk-SK" dirty="0">
                <a:solidFill>
                  <a:schemeClr val="accent5">
                    <a:lumMod val="60000"/>
                    <a:lumOff val="40000"/>
                  </a:schemeClr>
                </a:solidFill>
              </a:rPr>
            </a:br>
            <a:endParaRPr lang="sk-SK" dirty="0">
              <a:solidFill>
                <a:srgbClr val="FF0000"/>
              </a:solidFill>
            </a:endParaRPr>
          </a:p>
        </p:txBody>
      </p:sp>
      <p:sp>
        <p:nvSpPr>
          <p:cNvPr id="2" name="Zástupný symbol pro obsah 1"/>
          <p:cNvSpPr>
            <a:spLocks noGrp="1"/>
          </p:cNvSpPr>
          <p:nvPr>
            <p:ph idx="1"/>
          </p:nvPr>
        </p:nvSpPr>
        <p:spPr>
          <a:xfrm>
            <a:off x="467544" y="548680"/>
            <a:ext cx="7632848" cy="6048672"/>
          </a:xfrm>
        </p:spPr>
        <p:txBody>
          <a:bodyPr>
            <a:normAutofit fontScale="85000" lnSpcReduction="20000"/>
          </a:bodyPr>
          <a:lstStyle/>
          <a:p>
            <a:r>
              <a:rPr lang="sk-SK" dirty="0"/>
              <a:t>Dôvod absencie  treba </a:t>
            </a:r>
            <a:r>
              <a:rPr lang="sk-SK" dirty="0">
                <a:solidFill>
                  <a:srgbClr val="00B050"/>
                </a:solidFill>
              </a:rPr>
              <a:t>neodkladne nahlásiť </a:t>
            </a:r>
            <a:r>
              <a:rPr lang="sk-SK" dirty="0"/>
              <a:t>triednemu učiteľovi, alebo majstrovi OV (telefonicky, SMS, správou cez ETK)</a:t>
            </a:r>
          </a:p>
          <a:p>
            <a:r>
              <a:rPr lang="sk-SK" dirty="0"/>
              <a:t>Z </a:t>
            </a:r>
            <a:r>
              <a:rPr lang="sk-SK" dirty="0">
                <a:solidFill>
                  <a:srgbClr val="00B050"/>
                </a:solidFill>
              </a:rPr>
              <a:t>rodinných dôvodov</a:t>
            </a:r>
            <a:r>
              <a:rPr lang="sk-SK" dirty="0"/>
              <a:t>, ktoré sú </a:t>
            </a:r>
            <a:r>
              <a:rPr lang="sk-SK" dirty="0">
                <a:solidFill>
                  <a:schemeClr val="accent2">
                    <a:lumMod val="75000"/>
                  </a:schemeClr>
                </a:solidFill>
              </a:rPr>
              <a:t>vopred oznámené </a:t>
            </a:r>
            <a:r>
              <a:rPr lang="sk-SK" dirty="0"/>
              <a:t>môže triedny učiteľ ospravedlniť žiakovi maximálne </a:t>
            </a:r>
            <a:r>
              <a:rPr lang="sk-SK" dirty="0">
                <a:solidFill>
                  <a:srgbClr val="C00000"/>
                </a:solidFill>
              </a:rPr>
              <a:t>1 deň  </a:t>
            </a:r>
            <a:r>
              <a:rPr lang="sk-SK" dirty="0"/>
              <a:t>v každom polroku, každý ďalší deň ospravedlňuje riaditeľka školy. </a:t>
            </a:r>
          </a:p>
          <a:p>
            <a:r>
              <a:rPr lang="sk-SK" dirty="0"/>
              <a:t>Zo </a:t>
            </a:r>
            <a:r>
              <a:rPr lang="sk-SK" dirty="0">
                <a:solidFill>
                  <a:srgbClr val="00B050"/>
                </a:solidFill>
              </a:rPr>
              <a:t>zdravotných dôvodov </a:t>
            </a:r>
            <a:r>
              <a:rPr lang="sk-SK" dirty="0"/>
              <a:t>môže rodič ospravedlniť žiaka maximálne </a:t>
            </a:r>
            <a:r>
              <a:rPr lang="sk-SK" dirty="0">
                <a:solidFill>
                  <a:srgbClr val="C00000"/>
                </a:solidFill>
              </a:rPr>
              <a:t>na </a:t>
            </a:r>
            <a:r>
              <a:rPr lang="sk-SK" dirty="0" smtClean="0">
                <a:solidFill>
                  <a:srgbClr val="C00000"/>
                </a:solidFill>
              </a:rPr>
              <a:t>5 </a:t>
            </a:r>
            <a:r>
              <a:rPr lang="sk-SK" dirty="0">
                <a:solidFill>
                  <a:srgbClr val="C00000"/>
                </a:solidFill>
              </a:rPr>
              <a:t>dni</a:t>
            </a:r>
            <a:r>
              <a:rPr lang="sk-SK" dirty="0"/>
              <a:t>, v prípade dlhšej absencie akceptuje triedny učiteľ výlučne potvrdenie podpísané lekárom. </a:t>
            </a:r>
            <a:endParaRPr lang="sk-SK" dirty="0" smtClean="0"/>
          </a:p>
          <a:p>
            <a:r>
              <a:rPr lang="sk-SK" dirty="0" smtClean="0"/>
              <a:t>Žiak </a:t>
            </a:r>
            <a:r>
              <a:rPr lang="sk-SK" dirty="0"/>
              <a:t>predloží </a:t>
            </a:r>
            <a:r>
              <a:rPr lang="sk-SK" dirty="0">
                <a:solidFill>
                  <a:srgbClr val="00B050"/>
                </a:solidFill>
              </a:rPr>
              <a:t>ospravedlnenku zapísanú v žiackej knižke hneď </a:t>
            </a:r>
            <a:r>
              <a:rPr lang="sk-SK" dirty="0"/>
              <a:t>po nástupe na vyučovanie! </a:t>
            </a:r>
            <a:r>
              <a:rPr lang="sk-SK" dirty="0">
                <a:solidFill>
                  <a:srgbClr val="FF0000"/>
                </a:solidFill>
              </a:rPr>
              <a:t>V súčasnosti musí žiak pri absencii </a:t>
            </a:r>
            <a:r>
              <a:rPr lang="sk-SK" dirty="0" smtClean="0">
                <a:solidFill>
                  <a:srgbClr val="FF0000"/>
                </a:solidFill>
              </a:rPr>
              <a:t>5 </a:t>
            </a:r>
            <a:r>
              <a:rPr lang="sk-SK" dirty="0">
                <a:solidFill>
                  <a:srgbClr val="FF0000"/>
                </a:solidFill>
              </a:rPr>
              <a:t>a viac dní predkladať pri príchode na vyučovanie aj potvrdenie o svojej </a:t>
            </a:r>
            <a:r>
              <a:rPr lang="sk-SK" dirty="0" err="1">
                <a:solidFill>
                  <a:srgbClr val="FF0000"/>
                </a:solidFill>
              </a:rPr>
              <a:t>bezinfekčnosti</a:t>
            </a:r>
            <a:r>
              <a:rPr lang="sk-SK" dirty="0">
                <a:solidFill>
                  <a:srgbClr val="FF0000"/>
                </a:solidFill>
              </a:rPr>
              <a:t>. </a:t>
            </a:r>
          </a:p>
          <a:p>
            <a:r>
              <a:rPr lang="sk-SK" dirty="0"/>
              <a:t>Ak žiak vymešká </a:t>
            </a:r>
            <a:r>
              <a:rPr lang="sk-SK" dirty="0">
                <a:solidFill>
                  <a:schemeClr val="accent2">
                    <a:lumMod val="75000"/>
                  </a:schemeClr>
                </a:solidFill>
              </a:rPr>
              <a:t>viac ako 30% </a:t>
            </a:r>
            <a:r>
              <a:rPr lang="sk-SK" dirty="0"/>
              <a:t>vyučovacích hodín z predmetu, môžu mu byť nariadené </a:t>
            </a:r>
            <a:r>
              <a:rPr lang="sk-SK" dirty="0">
                <a:solidFill>
                  <a:srgbClr val="00B050"/>
                </a:solidFill>
              </a:rPr>
              <a:t>komisionálne skúšky</a:t>
            </a:r>
            <a:r>
              <a:rPr lang="sk-SK" dirty="0" smtClean="0">
                <a:solidFill>
                  <a:srgbClr val="00B050"/>
                </a:solidFill>
              </a:rPr>
              <a:t>.</a:t>
            </a:r>
          </a:p>
          <a:p>
            <a:r>
              <a:rPr lang="sk-SK" dirty="0" smtClean="0">
                <a:solidFill>
                  <a:srgbClr val="00B050"/>
                </a:solidFill>
              </a:rPr>
              <a:t>Rodičia </a:t>
            </a:r>
            <a:r>
              <a:rPr lang="sk-SK" dirty="0">
                <a:solidFill>
                  <a:srgbClr val="00B050"/>
                </a:solidFill>
              </a:rPr>
              <a:t>môže sledovať prítomnosť svojich detí na vyučovaní prostredníctvom </a:t>
            </a:r>
            <a:r>
              <a:rPr lang="sk-SK" dirty="0" err="1">
                <a:solidFill>
                  <a:srgbClr val="00B050"/>
                </a:solidFill>
              </a:rPr>
              <a:t>EduPage</a:t>
            </a:r>
            <a:r>
              <a:rPr lang="sk-SK" dirty="0">
                <a:solidFill>
                  <a:srgbClr val="00B050"/>
                </a:solidFill>
              </a:rPr>
              <a:t> aplikácie. </a:t>
            </a:r>
          </a:p>
          <a:p>
            <a:r>
              <a:rPr lang="sk-SK" smtClean="0"/>
              <a:t>+</a:t>
            </a:r>
            <a:endParaRPr lang="sk-SK" dirty="0"/>
          </a:p>
        </p:txBody>
      </p:sp>
    </p:spTree>
    <p:extLst>
      <p:ext uri="{BB962C8B-B14F-4D97-AF65-F5344CB8AC3E}">
        <p14:creationId xmlns:p14="http://schemas.microsoft.com/office/powerpoint/2010/main" val="37246486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a:t>Smernica o </a:t>
            </a:r>
            <a:r>
              <a:rPr lang="sk-SK" dirty="0" err="1"/>
              <a:t>šikane</a:t>
            </a:r>
            <a:endParaRPr lang="sk-SK" dirty="0"/>
          </a:p>
        </p:txBody>
      </p:sp>
      <p:sp>
        <p:nvSpPr>
          <p:cNvPr id="3" name="Zástupný objekt pre obsah 2"/>
          <p:cNvSpPr>
            <a:spLocks noGrp="1"/>
          </p:cNvSpPr>
          <p:nvPr>
            <p:ph idx="1"/>
          </p:nvPr>
        </p:nvSpPr>
        <p:spPr/>
        <p:txBody>
          <a:bodyPr>
            <a:normAutofit fontScale="70000" lnSpcReduction="20000"/>
          </a:bodyPr>
          <a:lstStyle/>
          <a:p>
            <a:r>
              <a:rPr lang="sk-SK" dirty="0"/>
              <a:t>Od  školského roka 2017/18 je platná Smernica k prevencii a riešeniu šikanovania detí a žiakov v školách a školských zariadeniach.</a:t>
            </a:r>
          </a:p>
          <a:p>
            <a:r>
              <a:rPr lang="sk-SK" b="1" dirty="0"/>
              <a:t>Šikanovaním</a:t>
            </a:r>
            <a:r>
              <a:rPr lang="sk-SK" dirty="0"/>
              <a:t> </a:t>
            </a:r>
            <a:r>
              <a:rPr lang="sk-SK" b="1" dirty="0"/>
              <a:t>rozumieme</a:t>
            </a:r>
            <a:r>
              <a:rPr lang="sk-SK" dirty="0"/>
              <a:t> akékoľvek správanie žiaka alebo žiakov, ktorých zámerom je ublíženie inému žiakovi alebo žiakom, prípadne ich ohrozenie alebo zastrašovanie. Ide o cielené a opakované použitie násilia voči takému žiakovi alebo skupine žiakov, ktorí sa z najrôznejších dôvodov nevedia alebo nemôžu brániť. Šikanovanie sa prejavuje v rôznych podobách, ktoré môžu mať následky na psychickom a fyzickom zdraví.</a:t>
            </a:r>
          </a:p>
          <a:p>
            <a:r>
              <a:rPr lang="sk-SK" dirty="0"/>
              <a:t>V prípade, že by rodič zistil prejavy šikanovania, nech informuje triedneho učiteľa, výchovného poradcu, riaditeľku školy, prípadne ktoréhokoľvek pedagogického zamestnanca.</a:t>
            </a:r>
          </a:p>
          <a:p>
            <a:r>
              <a:rPr lang="sk-SK" dirty="0"/>
              <a:t>Riešením sa budú zaoberať všetci zainteresovaní pedagogickí zamestnanci v súlade s postupmi vymedzenými smernicou. </a:t>
            </a:r>
          </a:p>
          <a:p>
            <a:r>
              <a:rPr lang="sk-SK" dirty="0"/>
              <a:t>Celé znenie smernice je voľne dostupné na našej webovej stránke. </a:t>
            </a:r>
          </a:p>
          <a:p>
            <a:endParaRPr lang="sk-SK" dirty="0"/>
          </a:p>
        </p:txBody>
      </p:sp>
    </p:spTree>
    <p:extLst>
      <p:ext uri="{BB962C8B-B14F-4D97-AF65-F5344CB8AC3E}">
        <p14:creationId xmlns:p14="http://schemas.microsoft.com/office/powerpoint/2010/main" val="17358239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523731" y="116632"/>
            <a:ext cx="8229600" cy="1143000"/>
          </a:xfrm>
        </p:spPr>
        <p:txBody>
          <a:bodyPr/>
          <a:lstStyle/>
          <a:p>
            <a:r>
              <a:rPr lang="sk-SK" dirty="0"/>
              <a:t>Elektronická triedna kniha</a:t>
            </a:r>
          </a:p>
        </p:txBody>
      </p:sp>
      <p:pic>
        <p:nvPicPr>
          <p:cNvPr id="4" name="Zástupný symbol pro obsah 3"/>
          <p:cNvPicPr>
            <a:picLocks noGrp="1" noChangeAspect="1"/>
          </p:cNvPicPr>
          <p:nvPr>
            <p:ph idx="1"/>
          </p:nvPr>
        </p:nvPicPr>
        <p:blipFill rotWithShape="1">
          <a:blip r:embed="rId2"/>
          <a:srcRect l="21408" t="8208" r="23252" b="11832"/>
          <a:stretch/>
        </p:blipFill>
        <p:spPr>
          <a:xfrm>
            <a:off x="1043608" y="1268760"/>
            <a:ext cx="7282684" cy="4558319"/>
          </a:xfrm>
          <a:prstGeom prst="rect">
            <a:avLst/>
          </a:prstGeom>
        </p:spPr>
      </p:pic>
      <p:sp>
        <p:nvSpPr>
          <p:cNvPr id="5" name="Šipka doleva 4"/>
          <p:cNvSpPr/>
          <p:nvPr/>
        </p:nvSpPr>
        <p:spPr>
          <a:xfrm>
            <a:off x="7457187" y="4221088"/>
            <a:ext cx="1296144" cy="1368152"/>
          </a:xfrm>
          <a:prstGeom prst="left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sk-SK"/>
          </a:p>
        </p:txBody>
      </p:sp>
      <p:sp>
        <p:nvSpPr>
          <p:cNvPr id="2" name="BlokTextu 1"/>
          <p:cNvSpPr txBox="1"/>
          <p:nvPr/>
        </p:nvSpPr>
        <p:spPr>
          <a:xfrm>
            <a:off x="755576" y="6021288"/>
            <a:ext cx="6899646" cy="646331"/>
          </a:xfrm>
          <a:prstGeom prst="rect">
            <a:avLst/>
          </a:prstGeom>
          <a:noFill/>
        </p:spPr>
        <p:txBody>
          <a:bodyPr wrap="none" rtlCol="0">
            <a:spAutoFit/>
          </a:bodyPr>
          <a:lstStyle/>
          <a:p>
            <a:r>
              <a:rPr lang="sk-SK" dirty="0"/>
              <a:t>Do ETK sa dostanete kliknutím na symbol žiackej knižky na našej</a:t>
            </a:r>
          </a:p>
          <a:p>
            <a:r>
              <a:rPr lang="sk-SK" dirty="0"/>
              <a:t> stránke a potom sa prihlásite Vašimi prístupovými údajmi.</a:t>
            </a:r>
          </a:p>
        </p:txBody>
      </p:sp>
    </p:spTree>
    <p:extLst>
      <p:ext uri="{BB962C8B-B14F-4D97-AF65-F5344CB8AC3E}">
        <p14:creationId xmlns:p14="http://schemas.microsoft.com/office/powerpoint/2010/main" val="13418061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457200" y="274638"/>
            <a:ext cx="8229600" cy="634082"/>
          </a:xfrm>
        </p:spPr>
        <p:txBody>
          <a:bodyPr>
            <a:normAutofit/>
          </a:bodyPr>
          <a:lstStyle/>
          <a:p>
            <a:r>
              <a:rPr lang="sk-SK" dirty="0"/>
              <a:t>https://sospknazia.edupage.org</a:t>
            </a:r>
          </a:p>
        </p:txBody>
      </p:sp>
      <p:pic>
        <p:nvPicPr>
          <p:cNvPr id="5" name="Zástupný objekt pre obsah 4"/>
          <p:cNvPicPr>
            <a:picLocks noGrp="1" noChangeAspect="1"/>
          </p:cNvPicPr>
          <p:nvPr>
            <p:ph idx="1"/>
          </p:nvPr>
        </p:nvPicPr>
        <p:blipFill rotWithShape="1">
          <a:blip r:embed="rId2"/>
          <a:srcRect t="4286" b="21428"/>
          <a:stretch/>
        </p:blipFill>
        <p:spPr>
          <a:xfrm>
            <a:off x="467666" y="980728"/>
            <a:ext cx="8208667" cy="5256584"/>
          </a:xfrm>
          <a:prstGeom prst="rect">
            <a:avLst/>
          </a:prstGeom>
        </p:spPr>
      </p:pic>
    </p:spTree>
    <p:extLst>
      <p:ext uri="{BB962C8B-B14F-4D97-AF65-F5344CB8AC3E}">
        <p14:creationId xmlns:p14="http://schemas.microsoft.com/office/powerpoint/2010/main" val="6184299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827584" y="274638"/>
            <a:ext cx="7859216" cy="274042"/>
          </a:xfrm>
        </p:spPr>
        <p:txBody>
          <a:bodyPr>
            <a:normAutofit fontScale="90000"/>
          </a:bodyPr>
          <a:lstStyle/>
          <a:p>
            <a:r>
              <a:rPr lang="sk-SK" dirty="0"/>
              <a:t> </a:t>
            </a:r>
          </a:p>
        </p:txBody>
      </p:sp>
      <p:pic>
        <p:nvPicPr>
          <p:cNvPr id="6" name="Zástupný objekt pre obsah 5"/>
          <p:cNvPicPr>
            <a:picLocks noGrp="1" noChangeAspect="1"/>
          </p:cNvPicPr>
          <p:nvPr>
            <p:ph idx="1"/>
          </p:nvPr>
        </p:nvPicPr>
        <p:blipFill rotWithShape="1">
          <a:blip r:embed="rId2"/>
          <a:srcRect l="-64" t="8007" r="27993" b="3906"/>
          <a:stretch/>
        </p:blipFill>
        <p:spPr>
          <a:xfrm>
            <a:off x="503548" y="440668"/>
            <a:ext cx="8136903" cy="5976664"/>
          </a:xfrm>
          <a:prstGeom prst="rect">
            <a:avLst/>
          </a:prstGeom>
        </p:spPr>
      </p:pic>
    </p:spTree>
    <p:extLst>
      <p:ext uri="{BB962C8B-B14F-4D97-AF65-F5344CB8AC3E}">
        <p14:creationId xmlns:p14="http://schemas.microsoft.com/office/powerpoint/2010/main" val="8999665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457200" y="704088"/>
            <a:ext cx="8229600" cy="708688"/>
          </a:xfrm>
        </p:spPr>
        <p:txBody>
          <a:bodyPr>
            <a:normAutofit/>
          </a:bodyPr>
          <a:lstStyle/>
          <a:p>
            <a:r>
              <a:rPr lang="sk-SK" dirty="0"/>
              <a:t> </a:t>
            </a:r>
            <a:r>
              <a:rPr lang="sk-SK" dirty="0" err="1"/>
              <a:t>EduPage</a:t>
            </a:r>
            <a:r>
              <a:rPr lang="sk-SK" dirty="0"/>
              <a:t> – mobilná aplikácia</a:t>
            </a:r>
          </a:p>
        </p:txBody>
      </p:sp>
      <p:pic>
        <p:nvPicPr>
          <p:cNvPr id="5" name="Zástupný symbol pro obsah 4"/>
          <p:cNvPicPr>
            <a:picLocks noGrp="1" noChangeAspect="1"/>
          </p:cNvPicPr>
          <p:nvPr>
            <p:ph idx="1"/>
          </p:nvPr>
        </p:nvPicPr>
        <p:blipFill>
          <a:blip r:embed="rId2"/>
          <a:stretch>
            <a:fillRect/>
          </a:stretch>
        </p:blipFill>
        <p:spPr>
          <a:xfrm>
            <a:off x="5940152" y="1402722"/>
            <a:ext cx="2544596" cy="4525962"/>
          </a:xfrm>
          <a:prstGeom prst="rect">
            <a:avLst/>
          </a:prstGeom>
        </p:spPr>
      </p:pic>
      <p:pic>
        <p:nvPicPr>
          <p:cNvPr id="4" name="Obrázek 3"/>
          <p:cNvPicPr>
            <a:picLocks noChangeAspect="1"/>
          </p:cNvPicPr>
          <p:nvPr/>
        </p:nvPicPr>
        <p:blipFill rotWithShape="1">
          <a:blip r:embed="rId3"/>
          <a:srcRect l="1011" t="8641" r="31263" b="55843"/>
          <a:stretch/>
        </p:blipFill>
        <p:spPr>
          <a:xfrm>
            <a:off x="611560" y="1481328"/>
            <a:ext cx="4824536" cy="1440161"/>
          </a:xfrm>
          <a:prstGeom prst="rect">
            <a:avLst/>
          </a:prstGeom>
        </p:spPr>
      </p:pic>
      <p:pic>
        <p:nvPicPr>
          <p:cNvPr id="6" name="Obrázek 5"/>
          <p:cNvPicPr>
            <a:picLocks noChangeAspect="1"/>
          </p:cNvPicPr>
          <p:nvPr/>
        </p:nvPicPr>
        <p:blipFill>
          <a:blip r:embed="rId4"/>
          <a:stretch>
            <a:fillRect/>
          </a:stretch>
        </p:blipFill>
        <p:spPr>
          <a:xfrm>
            <a:off x="841300" y="3356992"/>
            <a:ext cx="4365056" cy="2883223"/>
          </a:xfrm>
          <a:prstGeom prst="rect">
            <a:avLst/>
          </a:prstGeom>
        </p:spPr>
      </p:pic>
      <p:sp>
        <p:nvSpPr>
          <p:cNvPr id="2" name="BlokTextu 1"/>
          <p:cNvSpPr txBox="1"/>
          <p:nvPr/>
        </p:nvSpPr>
        <p:spPr>
          <a:xfrm>
            <a:off x="1011088" y="6340678"/>
            <a:ext cx="5222905" cy="369332"/>
          </a:xfrm>
          <a:prstGeom prst="rect">
            <a:avLst/>
          </a:prstGeom>
          <a:noFill/>
        </p:spPr>
        <p:txBody>
          <a:bodyPr wrap="none" rtlCol="0">
            <a:spAutoFit/>
          </a:bodyPr>
          <a:lstStyle/>
          <a:p>
            <a:r>
              <a:rPr lang="sk-SK" dirty="0" smtClean="0"/>
              <a:t>Odporúčame Vám stiahnuť si mobilnú aplikáciu. </a:t>
            </a:r>
            <a:endParaRPr lang="sk-SK" dirty="0"/>
          </a:p>
        </p:txBody>
      </p:sp>
    </p:spTree>
    <p:extLst>
      <p:ext uri="{BB962C8B-B14F-4D97-AF65-F5344CB8AC3E}">
        <p14:creationId xmlns:p14="http://schemas.microsoft.com/office/powerpoint/2010/main" val="11096412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txBox="1">
            <a:spLocks noGrp="1"/>
          </p:cNvSpPr>
          <p:nvPr>
            <p:ph type="title"/>
          </p:nvPr>
        </p:nvSpPr>
        <p:spPr/>
        <p:txBody>
          <a:bodyPr>
            <a:normAutofit fontScale="90000"/>
          </a:bodyPr>
          <a:lstStyle/>
          <a:p>
            <a:pPr lvl="0"/>
            <a:r>
              <a:rPr lang="sk-SK" sz="4800" b="1" dirty="0">
                <a:solidFill>
                  <a:schemeClr val="accent1"/>
                </a:solidFill>
              </a:rPr>
              <a:t>Informácie pre  1. </a:t>
            </a:r>
            <a:r>
              <a:rPr lang="sk-SK" sz="4800" b="1" dirty="0" smtClean="0">
                <a:solidFill>
                  <a:schemeClr val="accent1"/>
                </a:solidFill>
              </a:rPr>
              <a:t>ročníky</a:t>
            </a:r>
            <a:endParaRPr lang="sk-SK" sz="4800" b="1" dirty="0">
              <a:solidFill>
                <a:srgbClr val="FF0000"/>
              </a:solidFill>
            </a:endParaRPr>
          </a:p>
        </p:txBody>
      </p:sp>
      <p:sp>
        <p:nvSpPr>
          <p:cNvPr id="3" name="Zástupný symbol pro obsah 2"/>
          <p:cNvSpPr txBox="1">
            <a:spLocks noGrp="1"/>
          </p:cNvSpPr>
          <p:nvPr>
            <p:ph idx="1"/>
          </p:nvPr>
        </p:nvSpPr>
        <p:spPr/>
        <p:txBody>
          <a:bodyPr>
            <a:normAutofit fontScale="85000" lnSpcReduction="20000"/>
          </a:bodyPr>
          <a:lstStyle/>
          <a:p>
            <a:pPr lvl="0"/>
            <a:r>
              <a:rPr lang="sk-SK" dirty="0">
                <a:solidFill>
                  <a:srgbClr val="FF0000"/>
                </a:solidFill>
              </a:rPr>
              <a:t>Lyžiarsky výcvik </a:t>
            </a:r>
            <a:r>
              <a:rPr lang="sk-SK" dirty="0"/>
              <a:t>– </a:t>
            </a:r>
            <a:r>
              <a:rPr lang="sk-SK" dirty="0" smtClean="0"/>
              <a:t>predpokladáme, že sa bude konať v mesiaci február na </a:t>
            </a:r>
            <a:r>
              <a:rPr lang="sk-SK" dirty="0" err="1" smtClean="0"/>
              <a:t>Kubínskej</a:t>
            </a:r>
            <a:r>
              <a:rPr lang="sk-SK" dirty="0" smtClean="0"/>
              <a:t> holi </a:t>
            </a:r>
          </a:p>
          <a:p>
            <a:pPr lvl="0"/>
            <a:r>
              <a:rPr lang="sk-SK" dirty="0" smtClean="0">
                <a:solidFill>
                  <a:srgbClr val="FF0000"/>
                </a:solidFill>
              </a:rPr>
              <a:t>Žiaci </a:t>
            </a:r>
            <a:r>
              <a:rPr lang="sk-SK" dirty="0">
                <a:solidFill>
                  <a:srgbClr val="FF0000"/>
                </a:solidFill>
              </a:rPr>
              <a:t>so ŠVVP </a:t>
            </a:r>
            <a:r>
              <a:rPr lang="sk-SK" dirty="0"/>
              <a:t>môžu byť v našej škole </a:t>
            </a:r>
            <a:r>
              <a:rPr lang="sk-SK" dirty="0">
                <a:solidFill>
                  <a:srgbClr val="FF0000"/>
                </a:solidFill>
              </a:rPr>
              <a:t>integrovaní </a:t>
            </a:r>
            <a:r>
              <a:rPr lang="sk-SK" dirty="0" smtClean="0">
                <a:solidFill>
                  <a:srgbClr val="FF0000"/>
                </a:solidFill>
              </a:rPr>
              <a:t>               </a:t>
            </a:r>
            <a:r>
              <a:rPr lang="sk-SK" dirty="0">
                <a:solidFill>
                  <a:srgbClr val="FF0000"/>
                </a:solidFill>
              </a:rPr>
              <a:t>na žiadosť rodiča </a:t>
            </a:r>
            <a:r>
              <a:rPr lang="sk-SK" dirty="0"/>
              <a:t>– treba doložiť správu                          </a:t>
            </a:r>
            <a:r>
              <a:rPr lang="sk-SK" dirty="0" smtClean="0"/>
              <a:t>    </a:t>
            </a:r>
            <a:r>
              <a:rPr lang="sk-SK" dirty="0"/>
              <a:t>z psychologickej </a:t>
            </a:r>
            <a:r>
              <a:rPr lang="sk-SK" dirty="0" smtClean="0"/>
              <a:t>poradne výchovnej poradkyni školy</a:t>
            </a:r>
            <a:endParaRPr lang="sk-SK" dirty="0"/>
          </a:p>
          <a:p>
            <a:pPr lvl="0"/>
            <a:r>
              <a:rPr lang="sk-SK" dirty="0"/>
              <a:t>Okrem učebníc, na ktoré škola dostala príspevok, niektoré učebnice na cudzí jazyk sa v 1. roč. </a:t>
            </a:r>
            <a:r>
              <a:rPr lang="sk-SK" dirty="0" smtClean="0"/>
              <a:t>dokupujú.(doplatok 11,-€ za pracovný zošit)</a:t>
            </a:r>
          </a:p>
          <a:p>
            <a:pPr lvl="0"/>
            <a:r>
              <a:rPr lang="sk-SK" dirty="0" smtClean="0">
                <a:solidFill>
                  <a:schemeClr val="accent1">
                    <a:lumMod val="75000"/>
                  </a:schemeClr>
                </a:solidFill>
              </a:rPr>
              <a:t>V prípade, že žiak pochádza z rozvedenej rodiny, je potrebné doručiť škole doklady, komu z rodičov bol žiak zverený do starostlivosti a komu bude teda škola poskytovať údaje. Ak žiak pochádza  z  rodiny, kde rodičia nie sú zosobášení, je potrebné TU doručiť spoločné písomné prehlásenie rodičov, ktorému rodičovi má škola zasielať všetky informácie ohľadom vzdelávania žiaka.  </a:t>
            </a:r>
          </a:p>
          <a:p>
            <a:pPr lvl="0"/>
            <a:endParaRPr lang="sk-SK" dirty="0"/>
          </a:p>
        </p:txBody>
      </p:sp>
    </p:spTree>
    <p:extLst>
      <p:ext uri="{BB962C8B-B14F-4D97-AF65-F5344CB8AC3E}">
        <p14:creationId xmlns:p14="http://schemas.microsoft.com/office/powerpoint/2010/main" val="10575347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sk-SK" dirty="0" smtClean="0"/>
              <a:t>Triedny aktív 2022/2023</a:t>
            </a:r>
            <a:endParaRPr lang="sk-SK" dirty="0"/>
          </a:p>
        </p:txBody>
      </p:sp>
      <p:graphicFrame>
        <p:nvGraphicFramePr>
          <p:cNvPr id="5" name="Tabuľka 4"/>
          <p:cNvGraphicFramePr>
            <a:graphicFrameLocks noGrp="1"/>
          </p:cNvGraphicFramePr>
          <p:nvPr>
            <p:extLst>
              <p:ext uri="{D42A27DB-BD31-4B8C-83A1-F6EECF244321}">
                <p14:modId xmlns:p14="http://schemas.microsoft.com/office/powerpoint/2010/main" val="4154554409"/>
              </p:ext>
            </p:extLst>
          </p:nvPr>
        </p:nvGraphicFramePr>
        <p:xfrm>
          <a:off x="1676400" y="1988840"/>
          <a:ext cx="4800600" cy="4611307"/>
        </p:xfrm>
        <a:graphic>
          <a:graphicData uri="http://schemas.openxmlformats.org/drawingml/2006/table">
            <a:tbl>
              <a:tblPr firstRow="1" firstCol="1" bandRow="1">
                <a:tableStyleId>{5C22544A-7EE6-4342-B048-85BDC9FD1C3A}</a:tableStyleId>
              </a:tblPr>
              <a:tblGrid>
                <a:gridCol w="1638300"/>
                <a:gridCol w="3162300"/>
              </a:tblGrid>
              <a:tr h="36334">
                <a:tc>
                  <a:txBody>
                    <a:bodyPr/>
                    <a:lstStyle/>
                    <a:p>
                      <a:pPr>
                        <a:lnSpc>
                          <a:spcPct val="107000"/>
                        </a:lnSpc>
                        <a:spcAft>
                          <a:spcPts val="0"/>
                        </a:spcAft>
                      </a:pPr>
                      <a:r>
                        <a:rPr lang="sk-SK" sz="1600" dirty="0" smtClean="0">
                          <a:effectLst/>
                        </a:rPr>
                        <a:t>I.A</a:t>
                      </a:r>
                      <a:endParaRPr lang="sk-SK" sz="1100" dirty="0">
                        <a:effectLst/>
                        <a:latin typeface="Calibri"/>
                        <a:ea typeface="Calibri"/>
                        <a:cs typeface="Times New Roman"/>
                      </a:endParaRPr>
                    </a:p>
                  </a:txBody>
                  <a:tcPr marL="68580" marR="68580" marT="0" marB="0"/>
                </a:tc>
                <a:tc>
                  <a:txBody>
                    <a:bodyPr/>
                    <a:lstStyle/>
                    <a:p>
                      <a:pPr>
                        <a:lnSpc>
                          <a:spcPct val="107000"/>
                        </a:lnSpc>
                        <a:spcAft>
                          <a:spcPts val="0"/>
                        </a:spcAft>
                      </a:pPr>
                      <a:r>
                        <a:rPr lang="sk-SK" sz="1600" dirty="0">
                          <a:effectLst/>
                        </a:rPr>
                        <a:t>Vlasta </a:t>
                      </a:r>
                      <a:r>
                        <a:rPr lang="sk-SK" sz="1600" dirty="0" err="1">
                          <a:effectLst/>
                        </a:rPr>
                        <a:t>Súnoková</a:t>
                      </a:r>
                      <a:endParaRPr lang="sk-SK" sz="1100" dirty="0">
                        <a:effectLst/>
                        <a:latin typeface="Calibri"/>
                        <a:ea typeface="Calibri"/>
                        <a:cs typeface="Times New Roman"/>
                      </a:endParaRPr>
                    </a:p>
                  </a:txBody>
                  <a:tcPr marL="68580" marR="68580" marT="0" marB="0"/>
                </a:tc>
              </a:tr>
              <a:tr h="334645">
                <a:tc>
                  <a:txBody>
                    <a:bodyPr/>
                    <a:lstStyle/>
                    <a:p>
                      <a:pPr>
                        <a:lnSpc>
                          <a:spcPct val="107000"/>
                        </a:lnSpc>
                        <a:spcAft>
                          <a:spcPts val="0"/>
                        </a:spcAft>
                      </a:pPr>
                      <a:r>
                        <a:rPr lang="sk-SK" sz="1600" dirty="0">
                          <a:effectLst/>
                        </a:rPr>
                        <a:t>I.B</a:t>
                      </a:r>
                      <a:endParaRPr lang="sk-SK" sz="1100" dirty="0">
                        <a:effectLst/>
                        <a:latin typeface="Calibri"/>
                        <a:ea typeface="Calibri"/>
                        <a:cs typeface="Times New Roman"/>
                      </a:endParaRPr>
                    </a:p>
                  </a:txBody>
                  <a:tcPr marL="68580" marR="68580" marT="0" marB="0"/>
                </a:tc>
                <a:tc>
                  <a:txBody>
                    <a:bodyPr/>
                    <a:lstStyle/>
                    <a:p>
                      <a:pPr>
                        <a:lnSpc>
                          <a:spcPct val="107000"/>
                        </a:lnSpc>
                        <a:spcAft>
                          <a:spcPts val="0"/>
                        </a:spcAft>
                      </a:pPr>
                      <a:r>
                        <a:rPr lang="sk-SK" sz="1600" dirty="0">
                          <a:effectLst/>
                        </a:rPr>
                        <a:t>Veronika Ptačinová</a:t>
                      </a:r>
                      <a:endParaRPr lang="sk-SK" sz="1100" dirty="0">
                        <a:effectLst/>
                        <a:latin typeface="Calibri"/>
                        <a:ea typeface="Calibri"/>
                        <a:cs typeface="Times New Roman"/>
                      </a:endParaRPr>
                    </a:p>
                  </a:txBody>
                  <a:tcPr marL="68580" marR="68580" marT="0" marB="0"/>
                </a:tc>
              </a:tr>
              <a:tr h="334645">
                <a:tc>
                  <a:txBody>
                    <a:bodyPr/>
                    <a:lstStyle/>
                    <a:p>
                      <a:pPr>
                        <a:lnSpc>
                          <a:spcPct val="107000"/>
                        </a:lnSpc>
                        <a:spcAft>
                          <a:spcPts val="0"/>
                        </a:spcAft>
                      </a:pPr>
                      <a:r>
                        <a:rPr lang="sk-SK" sz="1600">
                          <a:effectLst/>
                        </a:rPr>
                        <a:t>I.C</a:t>
                      </a:r>
                      <a:endParaRPr lang="sk-SK" sz="1100">
                        <a:effectLst/>
                        <a:latin typeface="Calibri"/>
                        <a:ea typeface="Calibri"/>
                        <a:cs typeface="Times New Roman"/>
                      </a:endParaRPr>
                    </a:p>
                  </a:txBody>
                  <a:tcPr marL="68580" marR="68580" marT="0" marB="0"/>
                </a:tc>
                <a:tc>
                  <a:txBody>
                    <a:bodyPr/>
                    <a:lstStyle/>
                    <a:p>
                      <a:pPr>
                        <a:lnSpc>
                          <a:spcPct val="107000"/>
                        </a:lnSpc>
                        <a:spcAft>
                          <a:spcPts val="0"/>
                        </a:spcAft>
                      </a:pPr>
                      <a:r>
                        <a:rPr lang="sk-SK" sz="1600" dirty="0">
                          <a:effectLst/>
                        </a:rPr>
                        <a:t>Mgr. Mária Tokárová</a:t>
                      </a:r>
                      <a:endParaRPr lang="sk-SK" sz="1100" dirty="0">
                        <a:effectLst/>
                        <a:latin typeface="Calibri"/>
                        <a:ea typeface="Calibri"/>
                        <a:cs typeface="Times New Roman"/>
                      </a:endParaRPr>
                    </a:p>
                  </a:txBody>
                  <a:tcPr marL="68580" marR="68580" marT="0" marB="0"/>
                </a:tc>
              </a:tr>
              <a:tr h="334645">
                <a:tc>
                  <a:txBody>
                    <a:bodyPr/>
                    <a:lstStyle/>
                    <a:p>
                      <a:pPr>
                        <a:lnSpc>
                          <a:spcPct val="107000"/>
                        </a:lnSpc>
                        <a:spcAft>
                          <a:spcPts val="0"/>
                        </a:spcAft>
                      </a:pPr>
                      <a:r>
                        <a:rPr lang="sk-SK" sz="1600">
                          <a:effectLst/>
                        </a:rPr>
                        <a:t>I.E</a:t>
                      </a:r>
                      <a:endParaRPr lang="sk-SK" sz="1100">
                        <a:effectLst/>
                        <a:latin typeface="Calibri"/>
                        <a:ea typeface="Calibri"/>
                        <a:cs typeface="Times New Roman"/>
                      </a:endParaRPr>
                    </a:p>
                  </a:txBody>
                  <a:tcPr marL="68580" marR="68580" marT="0" marB="0"/>
                </a:tc>
                <a:tc>
                  <a:txBody>
                    <a:bodyPr/>
                    <a:lstStyle/>
                    <a:p>
                      <a:pPr>
                        <a:lnSpc>
                          <a:spcPct val="107000"/>
                        </a:lnSpc>
                        <a:spcAft>
                          <a:spcPts val="0"/>
                        </a:spcAft>
                      </a:pPr>
                      <a:r>
                        <a:rPr lang="sk-SK" sz="1600" dirty="0">
                          <a:effectLst/>
                        </a:rPr>
                        <a:t>Lenka </a:t>
                      </a:r>
                      <a:r>
                        <a:rPr lang="sk-SK" sz="1600" dirty="0" err="1">
                          <a:effectLst/>
                        </a:rPr>
                        <a:t>Sobčáková</a:t>
                      </a:r>
                      <a:endParaRPr lang="sk-SK" sz="1100" dirty="0">
                        <a:effectLst/>
                        <a:latin typeface="Calibri"/>
                        <a:ea typeface="Calibri"/>
                        <a:cs typeface="Times New Roman"/>
                      </a:endParaRPr>
                    </a:p>
                  </a:txBody>
                  <a:tcPr marL="68580" marR="68580" marT="0" marB="0"/>
                </a:tc>
              </a:tr>
              <a:tr h="334645">
                <a:tc>
                  <a:txBody>
                    <a:bodyPr/>
                    <a:lstStyle/>
                    <a:p>
                      <a:pPr>
                        <a:lnSpc>
                          <a:spcPct val="107000"/>
                        </a:lnSpc>
                        <a:spcAft>
                          <a:spcPts val="800"/>
                        </a:spcAft>
                      </a:pPr>
                      <a:r>
                        <a:rPr lang="sk-SK" sz="1600">
                          <a:effectLst/>
                        </a:rPr>
                        <a:t>II.A</a:t>
                      </a:r>
                      <a:endParaRPr lang="sk-SK" sz="1100">
                        <a:effectLst/>
                        <a:latin typeface="Calibri"/>
                        <a:ea typeface="Calibri"/>
                        <a:cs typeface="Times New Roman"/>
                      </a:endParaRPr>
                    </a:p>
                  </a:txBody>
                  <a:tcPr marL="68580" marR="68580" marT="0" marB="0"/>
                </a:tc>
                <a:tc>
                  <a:txBody>
                    <a:bodyPr/>
                    <a:lstStyle/>
                    <a:p>
                      <a:pPr>
                        <a:lnSpc>
                          <a:spcPct val="107000"/>
                        </a:lnSpc>
                        <a:spcAft>
                          <a:spcPts val="800"/>
                        </a:spcAft>
                      </a:pPr>
                      <a:r>
                        <a:rPr lang="sk-SK" sz="1600" dirty="0">
                          <a:effectLst/>
                        </a:rPr>
                        <a:t>Jana Jánošíková </a:t>
                      </a:r>
                      <a:endParaRPr lang="sk-SK" sz="1100" dirty="0">
                        <a:effectLst/>
                        <a:latin typeface="Calibri"/>
                        <a:ea typeface="Calibri"/>
                        <a:cs typeface="Times New Roman"/>
                      </a:endParaRPr>
                    </a:p>
                  </a:txBody>
                  <a:tcPr marL="68580" marR="68580" marT="0" marB="0"/>
                </a:tc>
              </a:tr>
              <a:tr h="334645">
                <a:tc>
                  <a:txBody>
                    <a:bodyPr/>
                    <a:lstStyle/>
                    <a:p>
                      <a:pPr>
                        <a:lnSpc>
                          <a:spcPct val="107000"/>
                        </a:lnSpc>
                        <a:spcAft>
                          <a:spcPts val="800"/>
                        </a:spcAft>
                      </a:pPr>
                      <a:r>
                        <a:rPr lang="sk-SK" sz="1600">
                          <a:effectLst/>
                        </a:rPr>
                        <a:t>II.C</a:t>
                      </a:r>
                      <a:endParaRPr lang="sk-SK" sz="1100">
                        <a:effectLst/>
                        <a:latin typeface="Calibri"/>
                        <a:ea typeface="Calibri"/>
                        <a:cs typeface="Times New Roman"/>
                      </a:endParaRPr>
                    </a:p>
                  </a:txBody>
                  <a:tcPr marL="68580" marR="68580" marT="0" marB="0"/>
                </a:tc>
                <a:tc>
                  <a:txBody>
                    <a:bodyPr/>
                    <a:lstStyle/>
                    <a:p>
                      <a:pPr>
                        <a:lnSpc>
                          <a:spcPct val="107000"/>
                        </a:lnSpc>
                        <a:spcAft>
                          <a:spcPts val="800"/>
                        </a:spcAft>
                      </a:pPr>
                      <a:r>
                        <a:rPr lang="sk-SK" sz="1600" dirty="0">
                          <a:effectLst/>
                        </a:rPr>
                        <a:t>Jana </a:t>
                      </a:r>
                      <a:r>
                        <a:rPr lang="sk-SK" sz="1600" dirty="0" err="1">
                          <a:effectLst/>
                        </a:rPr>
                        <a:t>Forgáčová</a:t>
                      </a:r>
                      <a:endParaRPr lang="sk-SK" sz="1100" dirty="0">
                        <a:effectLst/>
                        <a:latin typeface="Calibri"/>
                        <a:ea typeface="Calibri"/>
                        <a:cs typeface="Times New Roman"/>
                      </a:endParaRPr>
                    </a:p>
                  </a:txBody>
                  <a:tcPr marL="68580" marR="68580" marT="0" marB="0"/>
                </a:tc>
              </a:tr>
              <a:tr h="334645">
                <a:tc>
                  <a:txBody>
                    <a:bodyPr/>
                    <a:lstStyle/>
                    <a:p>
                      <a:pPr>
                        <a:lnSpc>
                          <a:spcPct val="107000"/>
                        </a:lnSpc>
                        <a:spcAft>
                          <a:spcPts val="0"/>
                        </a:spcAft>
                      </a:pPr>
                      <a:r>
                        <a:rPr lang="sk-SK" sz="1600">
                          <a:effectLst/>
                        </a:rPr>
                        <a:t>II.D</a:t>
                      </a:r>
                      <a:endParaRPr lang="sk-SK" sz="1100">
                        <a:effectLst/>
                        <a:latin typeface="Calibri"/>
                        <a:ea typeface="Calibri"/>
                        <a:cs typeface="Times New Roman"/>
                      </a:endParaRPr>
                    </a:p>
                  </a:txBody>
                  <a:tcPr marL="68580" marR="68580" marT="0" marB="0"/>
                </a:tc>
                <a:tc>
                  <a:txBody>
                    <a:bodyPr/>
                    <a:lstStyle/>
                    <a:p>
                      <a:pPr>
                        <a:lnSpc>
                          <a:spcPct val="107000"/>
                        </a:lnSpc>
                        <a:spcAft>
                          <a:spcPts val="0"/>
                        </a:spcAft>
                      </a:pPr>
                      <a:r>
                        <a:rPr lang="sk-SK" sz="1600" dirty="0">
                          <a:effectLst/>
                        </a:rPr>
                        <a:t>Milan </a:t>
                      </a:r>
                      <a:r>
                        <a:rPr lang="sk-SK" sz="1600" dirty="0" err="1">
                          <a:effectLst/>
                        </a:rPr>
                        <a:t>Sopko</a:t>
                      </a:r>
                      <a:endParaRPr lang="sk-SK" sz="1100" dirty="0">
                        <a:effectLst/>
                        <a:latin typeface="Calibri"/>
                        <a:ea typeface="Calibri"/>
                        <a:cs typeface="Times New Roman"/>
                      </a:endParaRPr>
                    </a:p>
                  </a:txBody>
                  <a:tcPr marL="68580" marR="68580" marT="0" marB="0"/>
                </a:tc>
              </a:tr>
              <a:tr h="334645">
                <a:tc>
                  <a:txBody>
                    <a:bodyPr/>
                    <a:lstStyle/>
                    <a:p>
                      <a:pPr>
                        <a:lnSpc>
                          <a:spcPct val="107000"/>
                        </a:lnSpc>
                        <a:spcAft>
                          <a:spcPts val="800"/>
                        </a:spcAft>
                      </a:pPr>
                      <a:r>
                        <a:rPr lang="sk-SK" sz="1600">
                          <a:effectLst/>
                        </a:rPr>
                        <a:t>II.E</a:t>
                      </a:r>
                      <a:endParaRPr lang="sk-SK" sz="1100">
                        <a:effectLst/>
                        <a:latin typeface="Calibri"/>
                        <a:ea typeface="Calibri"/>
                        <a:cs typeface="Times New Roman"/>
                      </a:endParaRPr>
                    </a:p>
                  </a:txBody>
                  <a:tcPr marL="68580" marR="68580" marT="0" marB="0"/>
                </a:tc>
                <a:tc>
                  <a:txBody>
                    <a:bodyPr/>
                    <a:lstStyle/>
                    <a:p>
                      <a:pPr>
                        <a:lnSpc>
                          <a:spcPct val="107000"/>
                        </a:lnSpc>
                        <a:spcAft>
                          <a:spcPts val="800"/>
                        </a:spcAft>
                      </a:pPr>
                      <a:r>
                        <a:rPr lang="sk-SK" sz="1600" dirty="0">
                          <a:effectLst/>
                        </a:rPr>
                        <a:t>Peter </a:t>
                      </a:r>
                      <a:r>
                        <a:rPr lang="sk-SK" sz="1600" dirty="0" err="1">
                          <a:effectLst/>
                        </a:rPr>
                        <a:t>Valek</a:t>
                      </a:r>
                      <a:endParaRPr lang="sk-SK" sz="1100" dirty="0">
                        <a:effectLst/>
                        <a:latin typeface="Calibri"/>
                        <a:ea typeface="Calibri"/>
                        <a:cs typeface="Times New Roman"/>
                      </a:endParaRPr>
                    </a:p>
                  </a:txBody>
                  <a:tcPr marL="68580" marR="68580" marT="0" marB="0"/>
                </a:tc>
              </a:tr>
              <a:tr h="334645">
                <a:tc>
                  <a:txBody>
                    <a:bodyPr/>
                    <a:lstStyle/>
                    <a:p>
                      <a:pPr>
                        <a:lnSpc>
                          <a:spcPct val="107000"/>
                        </a:lnSpc>
                        <a:spcAft>
                          <a:spcPts val="800"/>
                        </a:spcAft>
                      </a:pPr>
                      <a:r>
                        <a:rPr lang="sk-SK" sz="1600">
                          <a:effectLst/>
                        </a:rPr>
                        <a:t>III.A</a:t>
                      </a:r>
                      <a:endParaRPr lang="sk-SK" sz="1100">
                        <a:effectLst/>
                        <a:latin typeface="Calibri"/>
                        <a:ea typeface="Calibri"/>
                        <a:cs typeface="Times New Roman"/>
                      </a:endParaRPr>
                    </a:p>
                  </a:txBody>
                  <a:tcPr marL="68580" marR="68580" marT="0" marB="0"/>
                </a:tc>
                <a:tc>
                  <a:txBody>
                    <a:bodyPr/>
                    <a:lstStyle/>
                    <a:p>
                      <a:pPr>
                        <a:lnSpc>
                          <a:spcPct val="107000"/>
                        </a:lnSpc>
                        <a:spcAft>
                          <a:spcPts val="800"/>
                        </a:spcAft>
                      </a:pPr>
                      <a:r>
                        <a:rPr lang="sk-SK" sz="1600" dirty="0">
                          <a:effectLst/>
                        </a:rPr>
                        <a:t>Emília </a:t>
                      </a:r>
                      <a:r>
                        <a:rPr lang="sk-SK" sz="1600" dirty="0" err="1">
                          <a:effectLst/>
                        </a:rPr>
                        <a:t>Mikéciová</a:t>
                      </a:r>
                      <a:endParaRPr lang="sk-SK" sz="1100" dirty="0">
                        <a:effectLst/>
                        <a:latin typeface="Calibri"/>
                        <a:ea typeface="Calibri"/>
                        <a:cs typeface="Times New Roman"/>
                      </a:endParaRPr>
                    </a:p>
                  </a:txBody>
                  <a:tcPr marL="68580" marR="68580" marT="0" marB="0"/>
                </a:tc>
              </a:tr>
              <a:tr h="334645">
                <a:tc>
                  <a:txBody>
                    <a:bodyPr/>
                    <a:lstStyle/>
                    <a:p>
                      <a:pPr>
                        <a:lnSpc>
                          <a:spcPct val="107000"/>
                        </a:lnSpc>
                        <a:spcAft>
                          <a:spcPts val="800"/>
                        </a:spcAft>
                      </a:pPr>
                      <a:r>
                        <a:rPr lang="sk-SK" sz="1600">
                          <a:effectLst/>
                        </a:rPr>
                        <a:t>III.B</a:t>
                      </a:r>
                      <a:endParaRPr lang="sk-SK" sz="1100">
                        <a:effectLst/>
                        <a:latin typeface="Calibri"/>
                        <a:ea typeface="Calibri"/>
                        <a:cs typeface="Times New Roman"/>
                      </a:endParaRPr>
                    </a:p>
                  </a:txBody>
                  <a:tcPr marL="68580" marR="68580" marT="0" marB="0"/>
                </a:tc>
                <a:tc>
                  <a:txBody>
                    <a:bodyPr/>
                    <a:lstStyle/>
                    <a:p>
                      <a:pPr>
                        <a:lnSpc>
                          <a:spcPct val="107000"/>
                        </a:lnSpc>
                        <a:spcAft>
                          <a:spcPts val="800"/>
                        </a:spcAft>
                      </a:pPr>
                      <a:r>
                        <a:rPr lang="sk-SK" sz="1600" dirty="0">
                          <a:effectLst/>
                        </a:rPr>
                        <a:t>Sláva </a:t>
                      </a:r>
                      <a:r>
                        <a:rPr lang="sk-SK" sz="1600" dirty="0" err="1">
                          <a:effectLst/>
                        </a:rPr>
                        <a:t>Káziková</a:t>
                      </a:r>
                      <a:endParaRPr lang="sk-SK" sz="1100" dirty="0">
                        <a:effectLst/>
                        <a:latin typeface="Calibri"/>
                        <a:ea typeface="Calibri"/>
                        <a:cs typeface="Times New Roman"/>
                      </a:endParaRPr>
                    </a:p>
                  </a:txBody>
                  <a:tcPr marL="68580" marR="68580" marT="0" marB="0"/>
                </a:tc>
              </a:tr>
              <a:tr h="334645">
                <a:tc>
                  <a:txBody>
                    <a:bodyPr/>
                    <a:lstStyle/>
                    <a:p>
                      <a:pPr>
                        <a:lnSpc>
                          <a:spcPct val="107000"/>
                        </a:lnSpc>
                        <a:spcAft>
                          <a:spcPts val="800"/>
                        </a:spcAft>
                      </a:pPr>
                      <a:r>
                        <a:rPr lang="sk-SK" sz="1600">
                          <a:effectLst/>
                        </a:rPr>
                        <a:t>III.C</a:t>
                      </a:r>
                      <a:endParaRPr lang="sk-SK" sz="1100">
                        <a:effectLst/>
                        <a:latin typeface="Calibri"/>
                        <a:ea typeface="Calibri"/>
                        <a:cs typeface="Times New Roman"/>
                      </a:endParaRPr>
                    </a:p>
                  </a:txBody>
                  <a:tcPr marL="68580" marR="68580" marT="0" marB="0"/>
                </a:tc>
                <a:tc>
                  <a:txBody>
                    <a:bodyPr/>
                    <a:lstStyle/>
                    <a:p>
                      <a:pPr>
                        <a:lnSpc>
                          <a:spcPct val="107000"/>
                        </a:lnSpc>
                        <a:spcAft>
                          <a:spcPts val="800"/>
                        </a:spcAft>
                      </a:pPr>
                      <a:r>
                        <a:rPr lang="sk-SK" sz="1600" dirty="0">
                          <a:effectLst/>
                        </a:rPr>
                        <a:t>Zuzana </a:t>
                      </a:r>
                      <a:r>
                        <a:rPr lang="sk-SK" sz="1600" dirty="0" err="1">
                          <a:effectLst/>
                        </a:rPr>
                        <a:t>Kurňavková</a:t>
                      </a:r>
                      <a:endParaRPr lang="sk-SK" sz="1100" dirty="0">
                        <a:effectLst/>
                        <a:latin typeface="Calibri"/>
                        <a:ea typeface="Calibri"/>
                        <a:cs typeface="Times New Roman"/>
                      </a:endParaRPr>
                    </a:p>
                  </a:txBody>
                  <a:tcPr marL="68580" marR="68580" marT="0" marB="0"/>
                </a:tc>
              </a:tr>
              <a:tr h="334645">
                <a:tc>
                  <a:txBody>
                    <a:bodyPr/>
                    <a:lstStyle/>
                    <a:p>
                      <a:pPr>
                        <a:lnSpc>
                          <a:spcPct val="107000"/>
                        </a:lnSpc>
                        <a:spcAft>
                          <a:spcPts val="800"/>
                        </a:spcAft>
                      </a:pPr>
                      <a:r>
                        <a:rPr lang="sk-SK" sz="1600">
                          <a:effectLst/>
                        </a:rPr>
                        <a:t>III.E</a:t>
                      </a:r>
                      <a:endParaRPr lang="sk-SK" sz="1100">
                        <a:effectLst/>
                        <a:latin typeface="Calibri"/>
                        <a:ea typeface="Calibri"/>
                        <a:cs typeface="Times New Roman"/>
                      </a:endParaRPr>
                    </a:p>
                  </a:txBody>
                  <a:tcPr marL="68580" marR="68580" marT="0" marB="0"/>
                </a:tc>
                <a:tc>
                  <a:txBody>
                    <a:bodyPr/>
                    <a:lstStyle/>
                    <a:p>
                      <a:pPr>
                        <a:lnSpc>
                          <a:spcPct val="107000"/>
                        </a:lnSpc>
                        <a:spcAft>
                          <a:spcPts val="800"/>
                        </a:spcAft>
                      </a:pPr>
                      <a:r>
                        <a:rPr lang="sk-SK" sz="1600" dirty="0">
                          <a:effectLst/>
                        </a:rPr>
                        <a:t>Maroš Hečko</a:t>
                      </a:r>
                      <a:endParaRPr lang="sk-SK" sz="1100" dirty="0">
                        <a:effectLst/>
                        <a:latin typeface="Calibri"/>
                        <a:ea typeface="Calibri"/>
                        <a:cs typeface="Times New Roman"/>
                      </a:endParaRPr>
                    </a:p>
                  </a:txBody>
                  <a:tcPr marL="68580" marR="68580" marT="0" marB="0"/>
                </a:tc>
              </a:tr>
              <a:tr h="334645">
                <a:tc>
                  <a:txBody>
                    <a:bodyPr/>
                    <a:lstStyle/>
                    <a:p>
                      <a:pPr>
                        <a:lnSpc>
                          <a:spcPct val="107000"/>
                        </a:lnSpc>
                        <a:spcAft>
                          <a:spcPts val="800"/>
                        </a:spcAft>
                      </a:pPr>
                      <a:r>
                        <a:rPr lang="sk-SK" sz="1600">
                          <a:effectLst/>
                        </a:rPr>
                        <a:t>IV.C</a:t>
                      </a:r>
                      <a:endParaRPr lang="sk-SK" sz="1100">
                        <a:effectLst/>
                        <a:latin typeface="Calibri"/>
                        <a:ea typeface="Calibri"/>
                        <a:cs typeface="Times New Roman"/>
                      </a:endParaRPr>
                    </a:p>
                  </a:txBody>
                  <a:tcPr marL="68580" marR="68580" marT="0" marB="0"/>
                </a:tc>
                <a:tc>
                  <a:txBody>
                    <a:bodyPr/>
                    <a:lstStyle/>
                    <a:p>
                      <a:pPr>
                        <a:lnSpc>
                          <a:spcPct val="107000"/>
                        </a:lnSpc>
                        <a:spcAft>
                          <a:spcPts val="800"/>
                        </a:spcAft>
                      </a:pPr>
                      <a:r>
                        <a:rPr lang="sk-SK" sz="1600" dirty="0">
                          <a:effectLst/>
                        </a:rPr>
                        <a:t>Katarína Kováčiková</a:t>
                      </a:r>
                      <a:endParaRPr lang="sk-SK" sz="1100" dirty="0">
                        <a:effectLst/>
                        <a:latin typeface="Calibri"/>
                        <a:ea typeface="Calibri"/>
                        <a:cs typeface="Times New Roman"/>
                      </a:endParaRPr>
                    </a:p>
                  </a:txBody>
                  <a:tcPr marL="68580" marR="68580" marT="0" marB="0"/>
                </a:tc>
              </a:tr>
              <a:tr h="334645">
                <a:tc>
                  <a:txBody>
                    <a:bodyPr/>
                    <a:lstStyle/>
                    <a:p>
                      <a:pPr>
                        <a:lnSpc>
                          <a:spcPct val="107000"/>
                        </a:lnSpc>
                        <a:spcAft>
                          <a:spcPts val="800"/>
                        </a:spcAft>
                      </a:pPr>
                      <a:r>
                        <a:rPr lang="sk-SK" sz="1600">
                          <a:effectLst/>
                        </a:rPr>
                        <a:t>IV.E</a:t>
                      </a:r>
                      <a:endParaRPr lang="sk-SK" sz="1100">
                        <a:effectLst/>
                        <a:latin typeface="Calibri"/>
                        <a:ea typeface="Calibri"/>
                        <a:cs typeface="Times New Roman"/>
                      </a:endParaRPr>
                    </a:p>
                  </a:txBody>
                  <a:tcPr marL="68580" marR="68580" marT="0" marB="0"/>
                </a:tc>
                <a:tc>
                  <a:txBody>
                    <a:bodyPr/>
                    <a:lstStyle/>
                    <a:p>
                      <a:pPr>
                        <a:lnSpc>
                          <a:spcPct val="107000"/>
                        </a:lnSpc>
                        <a:spcAft>
                          <a:spcPts val="800"/>
                        </a:spcAft>
                      </a:pPr>
                      <a:r>
                        <a:rPr lang="sk-SK" sz="1600" dirty="0">
                          <a:effectLst/>
                        </a:rPr>
                        <a:t>Zuzana </a:t>
                      </a:r>
                      <a:r>
                        <a:rPr lang="sk-SK" sz="1600" dirty="0" err="1">
                          <a:effectLst/>
                        </a:rPr>
                        <a:t>Homolková</a:t>
                      </a:r>
                      <a:endParaRPr lang="sk-SK" sz="1100" dirty="0">
                        <a:effectLst/>
                        <a:latin typeface="Calibri"/>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31147952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457200" y="274638"/>
            <a:ext cx="7467600" cy="706090"/>
          </a:xfrm>
        </p:spPr>
        <p:txBody>
          <a:bodyPr/>
          <a:lstStyle/>
          <a:p>
            <a:r>
              <a:rPr lang="sk-SK" dirty="0">
                <a:solidFill>
                  <a:schemeClr val="accent1"/>
                </a:solidFill>
              </a:rPr>
              <a:t>Ostatné </a:t>
            </a:r>
            <a:r>
              <a:rPr lang="sk-SK" dirty="0" smtClean="0">
                <a:solidFill>
                  <a:schemeClr val="accent1"/>
                </a:solidFill>
              </a:rPr>
              <a:t>informácie </a:t>
            </a:r>
            <a:endParaRPr lang="sk-SK" dirty="0">
              <a:solidFill>
                <a:srgbClr val="FF0000"/>
              </a:solidFill>
            </a:endParaRPr>
          </a:p>
        </p:txBody>
      </p:sp>
      <p:sp>
        <p:nvSpPr>
          <p:cNvPr id="2" name="Zástupný symbol obsahu 1"/>
          <p:cNvSpPr>
            <a:spLocks noGrp="1"/>
          </p:cNvSpPr>
          <p:nvPr>
            <p:ph idx="1"/>
          </p:nvPr>
        </p:nvSpPr>
        <p:spPr>
          <a:xfrm>
            <a:off x="457200" y="1052736"/>
            <a:ext cx="7467600" cy="5421216"/>
          </a:xfrm>
        </p:spPr>
        <p:txBody>
          <a:bodyPr>
            <a:normAutofit fontScale="92500" lnSpcReduction="10000"/>
          </a:bodyPr>
          <a:lstStyle/>
          <a:p>
            <a:pPr marL="0" indent="0">
              <a:buNone/>
            </a:pPr>
            <a:r>
              <a:rPr lang="sk-SK" dirty="0" smtClean="0"/>
              <a:t> </a:t>
            </a:r>
          </a:p>
          <a:p>
            <a:r>
              <a:rPr lang="sk-SK" dirty="0" smtClean="0">
                <a:solidFill>
                  <a:schemeClr val="accent1"/>
                </a:solidFill>
              </a:rPr>
              <a:t>Rodičom žiakov,  ktorí dovŕšili  vek 18 rokov, škola už bez súhlasu žiaka nemôže poskytovať žiadne údaje. Preto je vhodné, aby žiak po dovŕšení tohto veku dal škole písomné povolenie poskytovať zákonným zástupcom tieto údaje aj naďalej. </a:t>
            </a:r>
            <a:endParaRPr lang="sk-SK" dirty="0">
              <a:solidFill>
                <a:schemeClr val="accent1"/>
              </a:solidFill>
            </a:endParaRPr>
          </a:p>
          <a:p>
            <a:r>
              <a:rPr lang="sk-SK" dirty="0" smtClean="0">
                <a:solidFill>
                  <a:schemeClr val="accent1"/>
                </a:solidFill>
              </a:rPr>
              <a:t>možnosť stravovania sa   </a:t>
            </a:r>
            <a:r>
              <a:rPr lang="sk-SK" dirty="0" smtClean="0"/>
              <a:t> </a:t>
            </a:r>
            <a:r>
              <a:rPr lang="sk-SK" dirty="0"/>
              <a:t>v školskej jedálni       </a:t>
            </a:r>
            <a:r>
              <a:rPr lang="sk-SK" dirty="0" smtClean="0"/>
              <a:t> -        mesačná platba vo výške </a:t>
            </a:r>
            <a:r>
              <a:rPr lang="sk-SK" dirty="0" smtClean="0">
                <a:solidFill>
                  <a:schemeClr val="accent4"/>
                </a:solidFill>
              </a:rPr>
              <a:t>1,80 Eur ( platí sa bezhotovostne vopred na účet školy do 20. dňa predchádzajúceho mesiaca, zálohová platba je 36,- Eur), obedy sa už nahlasujú a odhlasujú elektronicky</a:t>
            </a:r>
            <a:r>
              <a:rPr lang="sk-SK" dirty="0">
                <a:solidFill>
                  <a:schemeClr val="accent4"/>
                </a:solidFill>
              </a:rPr>
              <a:t> </a:t>
            </a:r>
            <a:r>
              <a:rPr lang="sk-SK" dirty="0" smtClean="0">
                <a:solidFill>
                  <a:schemeClr val="accent4"/>
                </a:solidFill>
              </a:rPr>
              <a:t>cez </a:t>
            </a:r>
            <a:r>
              <a:rPr lang="sk-SK" dirty="0" err="1" smtClean="0">
                <a:solidFill>
                  <a:schemeClr val="accent4"/>
                </a:solidFill>
              </a:rPr>
              <a:t>EduPage</a:t>
            </a:r>
            <a:r>
              <a:rPr lang="sk-SK" dirty="0" smtClean="0">
                <a:solidFill>
                  <a:schemeClr val="accent4"/>
                </a:solidFill>
              </a:rPr>
              <a:t>, len výnimočne telefonicky.</a:t>
            </a:r>
            <a:endParaRPr lang="sk-SK" dirty="0">
              <a:solidFill>
                <a:schemeClr val="accent1"/>
              </a:solidFill>
            </a:endParaRPr>
          </a:p>
          <a:p>
            <a:pPr>
              <a:buNone/>
            </a:pPr>
            <a:r>
              <a:rPr lang="sk-SK" dirty="0" smtClean="0">
                <a:solidFill>
                  <a:schemeClr val="accent1"/>
                </a:solidFill>
              </a:rPr>
              <a:t>Zároveň je žiakom školy k dispozícii školský bufet a </a:t>
            </a:r>
            <a:r>
              <a:rPr lang="sk-SK" dirty="0">
                <a:solidFill>
                  <a:schemeClr val="accent1"/>
                </a:solidFill>
              </a:rPr>
              <a:t>športové </a:t>
            </a:r>
            <a:r>
              <a:rPr lang="sk-SK" dirty="0" smtClean="0">
                <a:solidFill>
                  <a:schemeClr val="accent1"/>
                </a:solidFill>
              </a:rPr>
              <a:t>ihriská.</a:t>
            </a:r>
            <a:endParaRPr lang="sk-SK" dirty="0"/>
          </a:p>
          <a:p>
            <a:pPr>
              <a:buNone/>
            </a:pPr>
            <a:endParaRPr lang="sk-SK" dirty="0"/>
          </a:p>
          <a:p>
            <a:pPr>
              <a:buNone/>
            </a:pPr>
            <a:endParaRPr lang="sk-SK" dirty="0"/>
          </a:p>
          <a:p>
            <a:pPr>
              <a:buNone/>
            </a:pPr>
            <a:endParaRPr lang="sk-SK" dirty="0"/>
          </a:p>
        </p:txBody>
      </p:sp>
    </p:spTree>
    <p:extLst>
      <p:ext uri="{BB962C8B-B14F-4D97-AF65-F5344CB8AC3E}">
        <p14:creationId xmlns:p14="http://schemas.microsoft.com/office/powerpoint/2010/main" val="8475752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sk-SK" dirty="0"/>
              <a:t>Školská psychologička</a:t>
            </a:r>
          </a:p>
        </p:txBody>
      </p:sp>
      <p:sp>
        <p:nvSpPr>
          <p:cNvPr id="2" name="Zástupný symbol obsahu 1"/>
          <p:cNvSpPr>
            <a:spLocks noGrp="1"/>
          </p:cNvSpPr>
          <p:nvPr>
            <p:ph idx="1"/>
          </p:nvPr>
        </p:nvSpPr>
        <p:spPr/>
        <p:txBody>
          <a:bodyPr>
            <a:normAutofit fontScale="77500" lnSpcReduction="20000"/>
          </a:bodyPr>
          <a:lstStyle/>
          <a:p>
            <a:pPr marL="109728" indent="0">
              <a:buNone/>
            </a:pPr>
            <a:r>
              <a:rPr lang="sk-SK" dirty="0" smtClean="0">
                <a:solidFill>
                  <a:srgbClr val="0070C0"/>
                </a:solidFill>
              </a:rPr>
              <a:t>Kabinet</a:t>
            </a:r>
            <a:r>
              <a:rPr lang="sk-SK" dirty="0"/>
              <a:t> </a:t>
            </a:r>
            <a:r>
              <a:rPr lang="sk-SK" dirty="0" smtClean="0"/>
              <a:t> </a:t>
            </a:r>
            <a:r>
              <a:rPr lang="sk-SK" dirty="0"/>
              <a:t>výchovného </a:t>
            </a:r>
            <a:r>
              <a:rPr lang="sk-SK" dirty="0" smtClean="0"/>
              <a:t>poradcu, ako aj špeciálnej pedagogičky, </a:t>
            </a:r>
            <a:r>
              <a:rPr lang="sk-SK" dirty="0"/>
              <a:t>sa nachádza </a:t>
            </a:r>
            <a:r>
              <a:rPr lang="sk-SK" dirty="0">
                <a:solidFill>
                  <a:srgbClr val="0070C0"/>
                </a:solidFill>
              </a:rPr>
              <a:t>oproti zborovni.</a:t>
            </a:r>
          </a:p>
          <a:p>
            <a:r>
              <a:rPr lang="sk-SK" dirty="0" smtClean="0"/>
              <a:t>Školská psychologička  </a:t>
            </a:r>
          </a:p>
          <a:p>
            <a:pPr lvl="1"/>
            <a:r>
              <a:rPr lang="sk-SK" dirty="0" smtClean="0"/>
              <a:t>Mgr. Zuzana </a:t>
            </a:r>
            <a:r>
              <a:rPr lang="sk-SK" dirty="0" err="1" smtClean="0"/>
              <a:t>Jurčigová</a:t>
            </a:r>
            <a:r>
              <a:rPr lang="sk-SK" dirty="0" smtClean="0"/>
              <a:t> </a:t>
            </a:r>
            <a:r>
              <a:rPr lang="sk-SK" dirty="0" smtClean="0">
                <a:solidFill>
                  <a:srgbClr val="0070C0"/>
                </a:solidFill>
              </a:rPr>
              <a:t>je žiakom a aj rodičom  k dispozícii každý utorok,  stredu a štvrtok   v čase   od 07.00 do 15.00 (je možnosť kontaktovať sa s ňou aj  po telefóne, </a:t>
            </a:r>
            <a:r>
              <a:rPr lang="sk-SK" dirty="0" err="1" smtClean="0">
                <a:solidFill>
                  <a:srgbClr val="0070C0"/>
                </a:solidFill>
              </a:rPr>
              <a:t>edupage</a:t>
            </a:r>
            <a:r>
              <a:rPr lang="sk-SK" dirty="0" smtClean="0">
                <a:solidFill>
                  <a:srgbClr val="0070C0"/>
                </a:solidFill>
              </a:rPr>
              <a:t>, resp. ju môžete kontaktovať aj mailom : psycholog@sospknazia.sk).</a:t>
            </a:r>
          </a:p>
          <a:p>
            <a:r>
              <a:rPr lang="sk-SK" dirty="0" smtClean="0">
                <a:solidFill>
                  <a:srgbClr val="0070C0"/>
                </a:solidFill>
              </a:rPr>
              <a:t>V prípade potreby riešiť určité výchovné, či vzdelávacie potreby žiaka, je potrebné kontaktovať </a:t>
            </a:r>
          </a:p>
          <a:p>
            <a:pPr lvl="1"/>
            <a:r>
              <a:rPr lang="sk-SK" dirty="0" smtClean="0"/>
              <a:t>výchovnú poradkyňu školy   Mgr. Eriku Figuli</a:t>
            </a:r>
            <a:r>
              <a:rPr lang="sk-SK" dirty="0" smtClean="0">
                <a:solidFill>
                  <a:srgbClr val="0070C0"/>
                </a:solidFill>
              </a:rPr>
              <a:t>.  </a:t>
            </a:r>
          </a:p>
          <a:p>
            <a:r>
              <a:rPr lang="sk-SK" dirty="0" smtClean="0">
                <a:solidFill>
                  <a:srgbClr val="0070C0"/>
                </a:solidFill>
              </a:rPr>
              <a:t>Žiakom sú k dispozícii aj 2 pedagogické asistentky</a:t>
            </a:r>
          </a:p>
          <a:p>
            <a:pPr lvl="1"/>
            <a:r>
              <a:rPr lang="sk-SK" dirty="0" smtClean="0">
                <a:solidFill>
                  <a:srgbClr val="0070C0"/>
                </a:solidFill>
              </a:rPr>
              <a:t> – </a:t>
            </a:r>
            <a:r>
              <a:rPr lang="sk-SK" dirty="0" smtClean="0"/>
              <a:t>Mgr. </a:t>
            </a:r>
            <a:r>
              <a:rPr lang="sk-SK" dirty="0" smtClean="0"/>
              <a:t>Mária </a:t>
            </a:r>
            <a:r>
              <a:rPr lang="sk-SK" dirty="0" err="1" smtClean="0"/>
              <a:t>Zemenčíková</a:t>
            </a:r>
            <a:r>
              <a:rPr lang="sk-SK" dirty="0" smtClean="0"/>
              <a:t> </a:t>
            </a:r>
            <a:r>
              <a:rPr lang="sk-SK" dirty="0" smtClean="0"/>
              <a:t>a </a:t>
            </a:r>
            <a:r>
              <a:rPr lang="sk-SK" dirty="0" smtClean="0"/>
              <a:t>Mgr. Ľudmila </a:t>
            </a:r>
            <a:r>
              <a:rPr lang="sk-SK" dirty="0" smtClean="0"/>
              <a:t> </a:t>
            </a:r>
            <a:r>
              <a:rPr lang="sk-SK" dirty="0" err="1" smtClean="0"/>
              <a:t>Mrázovská</a:t>
            </a:r>
            <a:r>
              <a:rPr lang="sk-SK" dirty="0">
                <a:solidFill>
                  <a:srgbClr val="0070C0"/>
                </a:solidFill>
              </a:rPr>
              <a:t> </a:t>
            </a:r>
            <a:r>
              <a:rPr lang="sk-SK" dirty="0" smtClean="0">
                <a:solidFill>
                  <a:srgbClr val="0070C0"/>
                </a:solidFill>
              </a:rPr>
              <a:t>a </a:t>
            </a:r>
          </a:p>
          <a:p>
            <a:r>
              <a:rPr lang="sk-SK" dirty="0" smtClean="0">
                <a:solidFill>
                  <a:srgbClr val="0070C0"/>
                </a:solidFill>
              </a:rPr>
              <a:t>Špeciálna pedagogička </a:t>
            </a:r>
          </a:p>
          <a:p>
            <a:pPr lvl="1"/>
            <a:r>
              <a:rPr lang="sk-SK" dirty="0" smtClean="0"/>
              <a:t>Mgr. Alena Straková</a:t>
            </a:r>
            <a:endParaRPr lang="sk-SK" dirty="0">
              <a:solidFill>
                <a:srgbClr val="0070C0"/>
              </a:solidFill>
            </a:endParaRPr>
          </a:p>
          <a:p>
            <a:pPr lvl="1"/>
            <a:r>
              <a:rPr lang="sk-SK" dirty="0" smtClean="0">
                <a:solidFill>
                  <a:srgbClr val="0070C0"/>
                </a:solidFill>
              </a:rPr>
              <a:t>Môžete ich  kontaktovať každý deň  pri potrebe </a:t>
            </a:r>
            <a:r>
              <a:rPr lang="sk-SK" dirty="0" err="1" smtClean="0">
                <a:solidFill>
                  <a:srgbClr val="0070C0"/>
                </a:solidFill>
              </a:rPr>
              <a:t>dovysvetlenia</a:t>
            </a:r>
            <a:r>
              <a:rPr lang="sk-SK" dirty="0" smtClean="0">
                <a:solidFill>
                  <a:srgbClr val="0070C0"/>
                </a:solidFill>
              </a:rPr>
              <a:t> učiva, </a:t>
            </a:r>
            <a:r>
              <a:rPr lang="sk-SK" dirty="0" err="1" smtClean="0">
                <a:solidFill>
                  <a:srgbClr val="0070C0"/>
                </a:solidFill>
              </a:rPr>
              <a:t>integráce</a:t>
            </a:r>
            <a:r>
              <a:rPr lang="sk-SK" dirty="0" smtClean="0">
                <a:solidFill>
                  <a:srgbClr val="0070C0"/>
                </a:solidFill>
              </a:rPr>
              <a:t> žiaka  a pod. </a:t>
            </a:r>
            <a:endParaRPr lang="sk-SK" dirty="0">
              <a:solidFill>
                <a:srgbClr val="0070C0"/>
              </a:solidFill>
            </a:endParaRPr>
          </a:p>
        </p:txBody>
      </p:sp>
    </p:spTree>
    <p:extLst>
      <p:ext uri="{BB962C8B-B14F-4D97-AF65-F5344CB8AC3E}">
        <p14:creationId xmlns:p14="http://schemas.microsoft.com/office/powerpoint/2010/main" val="3800393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04088"/>
            <a:ext cx="8305800" cy="4597120"/>
          </a:xfrm>
        </p:spPr>
        <p:txBody>
          <a:bodyPr>
            <a:normAutofit/>
          </a:bodyPr>
          <a:lstStyle/>
          <a:p>
            <a:pPr algn="ctr"/>
            <a:r>
              <a:rPr lang="sk-SK" sz="4400" dirty="0"/>
              <a:t>Informácie k praktickému vyučovaniu – k duálnemu a neduálnemu systému vzdelávania pre školský rok 2022/2023</a:t>
            </a:r>
            <a:endParaRPr lang="sk-SK" dirty="0">
              <a:solidFill>
                <a:srgbClr val="FF0000"/>
              </a:solidFill>
            </a:endParaRPr>
          </a:p>
        </p:txBody>
      </p:sp>
    </p:spTree>
    <p:extLst>
      <p:ext uri="{BB962C8B-B14F-4D97-AF65-F5344CB8AC3E}">
        <p14:creationId xmlns:p14="http://schemas.microsoft.com/office/powerpoint/2010/main" val="5515858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uľka 7"/>
          <p:cNvGraphicFramePr>
            <a:graphicFrameLocks noGrp="1"/>
          </p:cNvGraphicFramePr>
          <p:nvPr>
            <p:extLst>
              <p:ext uri="{D42A27DB-BD31-4B8C-83A1-F6EECF244321}">
                <p14:modId xmlns:p14="http://schemas.microsoft.com/office/powerpoint/2010/main" val="330950779"/>
              </p:ext>
            </p:extLst>
          </p:nvPr>
        </p:nvGraphicFramePr>
        <p:xfrm>
          <a:off x="445870" y="404664"/>
          <a:ext cx="8208912" cy="792088"/>
        </p:xfrm>
        <a:graphic>
          <a:graphicData uri="http://schemas.openxmlformats.org/drawingml/2006/table">
            <a:tbl>
              <a:tblPr firstRow="1" firstCol="1" bandRow="1">
                <a:tableStyleId>{5C22544A-7EE6-4342-B048-85BDC9FD1C3A}</a:tableStyleId>
              </a:tblPr>
              <a:tblGrid>
                <a:gridCol w="8208912">
                  <a:extLst>
                    <a:ext uri="{9D8B030D-6E8A-4147-A177-3AD203B41FA5}">
                      <a16:colId xmlns="" xmlns:a16="http://schemas.microsoft.com/office/drawing/2014/main" val="20000"/>
                    </a:ext>
                  </a:extLst>
                </a:gridCol>
              </a:tblGrid>
              <a:tr h="792088">
                <a:tc>
                  <a:txBody>
                    <a:bodyPr/>
                    <a:lstStyle/>
                    <a:p>
                      <a:pPr algn="ctr">
                        <a:lnSpc>
                          <a:spcPct val="107000"/>
                        </a:lnSpc>
                        <a:spcAft>
                          <a:spcPts val="0"/>
                        </a:spcAft>
                      </a:pPr>
                      <a:r>
                        <a:rPr lang="sk-SK" sz="1800" dirty="0">
                          <a:effectLst/>
                        </a:rPr>
                        <a:t>PEDAGOGICKÝ PRERSONÁL ÚSEKU PRAKTICKÉHO VYUČOVANIA</a:t>
                      </a:r>
                      <a:endParaRPr lang="sk-SK"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0"/>
                  </a:ext>
                </a:extLst>
              </a:tr>
            </a:tbl>
          </a:graphicData>
        </a:graphic>
      </p:graphicFrame>
      <p:graphicFrame>
        <p:nvGraphicFramePr>
          <p:cNvPr id="10" name="Tabuľka 9"/>
          <p:cNvGraphicFramePr>
            <a:graphicFrameLocks noGrp="1"/>
          </p:cNvGraphicFramePr>
          <p:nvPr>
            <p:extLst>
              <p:ext uri="{D42A27DB-BD31-4B8C-83A1-F6EECF244321}">
                <p14:modId xmlns:p14="http://schemas.microsoft.com/office/powerpoint/2010/main" val="2428687465"/>
              </p:ext>
            </p:extLst>
          </p:nvPr>
        </p:nvGraphicFramePr>
        <p:xfrm>
          <a:off x="440615" y="1779928"/>
          <a:ext cx="8219422" cy="349885"/>
        </p:xfrm>
        <a:graphic>
          <a:graphicData uri="http://schemas.openxmlformats.org/drawingml/2006/table">
            <a:tbl>
              <a:tblPr firstRow="1" firstCol="1" bandRow="1">
                <a:tableStyleId>{5C22544A-7EE6-4342-B048-85BDC9FD1C3A}</a:tableStyleId>
              </a:tblPr>
              <a:tblGrid>
                <a:gridCol w="4109711">
                  <a:extLst>
                    <a:ext uri="{9D8B030D-6E8A-4147-A177-3AD203B41FA5}">
                      <a16:colId xmlns="" xmlns:a16="http://schemas.microsoft.com/office/drawing/2014/main" val="20000"/>
                    </a:ext>
                  </a:extLst>
                </a:gridCol>
                <a:gridCol w="4109711">
                  <a:extLst>
                    <a:ext uri="{9D8B030D-6E8A-4147-A177-3AD203B41FA5}">
                      <a16:colId xmlns="" xmlns:a16="http://schemas.microsoft.com/office/drawing/2014/main" val="20001"/>
                    </a:ext>
                  </a:extLst>
                </a:gridCol>
              </a:tblGrid>
              <a:tr h="349885">
                <a:tc>
                  <a:txBody>
                    <a:bodyPr/>
                    <a:lstStyle/>
                    <a:p>
                      <a:pPr>
                        <a:lnSpc>
                          <a:spcPct val="107000"/>
                        </a:lnSpc>
                        <a:spcAft>
                          <a:spcPts val="0"/>
                        </a:spcAft>
                      </a:pPr>
                      <a:r>
                        <a:rPr lang="sk-SK" sz="1800" dirty="0">
                          <a:effectLst/>
                        </a:rPr>
                        <a:t>HMOV:</a:t>
                      </a:r>
                      <a:endParaRPr lang="sk-SK"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a:lnSpc>
                          <a:spcPct val="107000"/>
                        </a:lnSpc>
                        <a:spcAft>
                          <a:spcPts val="0"/>
                        </a:spcAft>
                      </a:pPr>
                      <a:r>
                        <a:rPr lang="sk-SK" sz="1800" dirty="0">
                          <a:effectLst/>
                        </a:rPr>
                        <a:t>Ing. Branislav Urban</a:t>
                      </a:r>
                      <a:endParaRPr lang="sk-SK"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extLst>
                  <a:ext uri="{0D108BD9-81ED-4DB2-BD59-A6C34878D82A}">
                    <a16:rowId xmlns="" xmlns:a16="http://schemas.microsoft.com/office/drawing/2014/main" val="10000"/>
                  </a:ext>
                </a:extLst>
              </a:tr>
            </a:tbl>
          </a:graphicData>
        </a:graphic>
      </p:graphicFrame>
      <p:graphicFrame>
        <p:nvGraphicFramePr>
          <p:cNvPr id="11" name="Tabuľka 10"/>
          <p:cNvGraphicFramePr>
            <a:graphicFrameLocks noGrp="1"/>
          </p:cNvGraphicFramePr>
          <p:nvPr>
            <p:extLst>
              <p:ext uri="{D42A27DB-BD31-4B8C-83A1-F6EECF244321}">
                <p14:modId xmlns:p14="http://schemas.microsoft.com/office/powerpoint/2010/main" val="3616518807"/>
              </p:ext>
            </p:extLst>
          </p:nvPr>
        </p:nvGraphicFramePr>
        <p:xfrm>
          <a:off x="408941" y="2273408"/>
          <a:ext cx="8235332" cy="360040"/>
        </p:xfrm>
        <a:graphic>
          <a:graphicData uri="http://schemas.openxmlformats.org/drawingml/2006/table">
            <a:tbl>
              <a:tblPr firstRow="1" firstCol="1" bandRow="1">
                <a:tableStyleId>{5C22544A-7EE6-4342-B048-85BDC9FD1C3A}</a:tableStyleId>
              </a:tblPr>
              <a:tblGrid>
                <a:gridCol w="4117666">
                  <a:extLst>
                    <a:ext uri="{9D8B030D-6E8A-4147-A177-3AD203B41FA5}">
                      <a16:colId xmlns="" xmlns:a16="http://schemas.microsoft.com/office/drawing/2014/main" val="20000"/>
                    </a:ext>
                  </a:extLst>
                </a:gridCol>
                <a:gridCol w="4117666">
                  <a:extLst>
                    <a:ext uri="{9D8B030D-6E8A-4147-A177-3AD203B41FA5}">
                      <a16:colId xmlns="" xmlns:a16="http://schemas.microsoft.com/office/drawing/2014/main" val="20001"/>
                    </a:ext>
                  </a:extLst>
                </a:gridCol>
              </a:tblGrid>
              <a:tr h="360040">
                <a:tc>
                  <a:txBody>
                    <a:bodyPr/>
                    <a:lstStyle/>
                    <a:p>
                      <a:pPr algn="ctr">
                        <a:lnSpc>
                          <a:spcPct val="107000"/>
                        </a:lnSpc>
                        <a:spcAft>
                          <a:spcPts val="0"/>
                        </a:spcAft>
                      </a:pPr>
                      <a:r>
                        <a:rPr lang="sk-SK" sz="1400" dirty="0">
                          <a:effectLst/>
                        </a:rPr>
                        <a:t>ODBOR</a:t>
                      </a:r>
                      <a:endParaRPr lang="sk-S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lnSpc>
                          <a:spcPct val="107000"/>
                        </a:lnSpc>
                        <a:spcAft>
                          <a:spcPts val="0"/>
                        </a:spcAft>
                      </a:pPr>
                      <a:r>
                        <a:rPr lang="sk-SK" sz="1400" dirty="0">
                          <a:effectLst/>
                        </a:rPr>
                        <a:t>MOV</a:t>
                      </a:r>
                      <a:endParaRPr lang="sk-S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 xmlns:a16="http://schemas.microsoft.com/office/drawing/2014/main" val="10000"/>
                  </a:ext>
                </a:extLst>
              </a:tr>
            </a:tbl>
          </a:graphicData>
        </a:graphic>
      </p:graphicFrame>
      <p:graphicFrame>
        <p:nvGraphicFramePr>
          <p:cNvPr id="5" name="Tabuľka 4"/>
          <p:cNvGraphicFramePr>
            <a:graphicFrameLocks noGrp="1"/>
          </p:cNvGraphicFramePr>
          <p:nvPr>
            <p:extLst>
              <p:ext uri="{D42A27DB-BD31-4B8C-83A1-F6EECF244321}">
                <p14:modId xmlns:p14="http://schemas.microsoft.com/office/powerpoint/2010/main" val="164981636"/>
              </p:ext>
            </p:extLst>
          </p:nvPr>
        </p:nvGraphicFramePr>
        <p:xfrm>
          <a:off x="408941" y="2691505"/>
          <a:ext cx="8235332" cy="687934"/>
        </p:xfrm>
        <a:graphic>
          <a:graphicData uri="http://schemas.openxmlformats.org/drawingml/2006/table">
            <a:tbl>
              <a:tblPr firstRow="1" firstCol="1" bandRow="1">
                <a:tableStyleId>{5C22544A-7EE6-4342-B048-85BDC9FD1C3A}</a:tableStyleId>
              </a:tblPr>
              <a:tblGrid>
                <a:gridCol w="4117666">
                  <a:extLst>
                    <a:ext uri="{9D8B030D-6E8A-4147-A177-3AD203B41FA5}">
                      <a16:colId xmlns="" xmlns:a16="http://schemas.microsoft.com/office/drawing/2014/main" val="20000"/>
                    </a:ext>
                  </a:extLst>
                </a:gridCol>
                <a:gridCol w="4117666">
                  <a:extLst>
                    <a:ext uri="{9D8B030D-6E8A-4147-A177-3AD203B41FA5}">
                      <a16:colId xmlns="" xmlns:a16="http://schemas.microsoft.com/office/drawing/2014/main" val="20001"/>
                    </a:ext>
                  </a:extLst>
                </a:gridCol>
              </a:tblGrid>
              <a:tr h="216336">
                <a:tc rowSpan="3">
                  <a:txBody>
                    <a:bodyPr/>
                    <a:lstStyle/>
                    <a:p>
                      <a:pPr algn="l">
                        <a:lnSpc>
                          <a:spcPct val="107000"/>
                        </a:lnSpc>
                        <a:spcAft>
                          <a:spcPts val="0"/>
                        </a:spcAft>
                      </a:pPr>
                      <a:r>
                        <a:rPr lang="sk-SK" sz="1400" dirty="0">
                          <a:effectLst/>
                        </a:rPr>
                        <a:t>STROJÁRSKY </a:t>
                      </a:r>
                      <a:endParaRPr lang="sk-S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Aft>
                          <a:spcPts val="0"/>
                        </a:spcAft>
                      </a:pPr>
                      <a:r>
                        <a:rPr lang="sk-SK" sz="1400" b="0" dirty="0">
                          <a:solidFill>
                            <a:schemeClr val="tx1"/>
                          </a:solidFill>
                          <a:effectLst/>
                        </a:rPr>
                        <a:t>Ing.  Mária JAČALOVÁ</a:t>
                      </a:r>
                      <a:endParaRPr lang="sk-SK" sz="11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 xmlns:a16="http://schemas.microsoft.com/office/drawing/2014/main" val="10000"/>
                  </a:ext>
                </a:extLst>
              </a:tr>
              <a:tr h="231368">
                <a:tc vMerge="1">
                  <a:txBody>
                    <a:bodyPr/>
                    <a:lstStyle/>
                    <a:p>
                      <a:endParaRPr lang="sk-SK"/>
                    </a:p>
                  </a:txBody>
                  <a:tcPr/>
                </a:tc>
                <a:tc>
                  <a:txBody>
                    <a:bodyPr/>
                    <a:lstStyle/>
                    <a:p>
                      <a:pPr algn="l">
                        <a:lnSpc>
                          <a:spcPct val="107000"/>
                        </a:lnSpc>
                        <a:spcAft>
                          <a:spcPts val="0"/>
                        </a:spcAft>
                      </a:pPr>
                      <a:r>
                        <a:rPr lang="sk-SK" sz="1400" b="0" baseline="0" dirty="0">
                          <a:solidFill>
                            <a:schemeClr val="dk1"/>
                          </a:solidFill>
                          <a:effectLst/>
                        </a:rPr>
                        <a:t> </a:t>
                      </a:r>
                      <a:r>
                        <a:rPr lang="sk-SK" sz="1400" b="0" dirty="0">
                          <a:solidFill>
                            <a:schemeClr val="tx1"/>
                          </a:solidFill>
                          <a:effectLst/>
                        </a:rPr>
                        <a:t>Bc.  Alojz KONFALA</a:t>
                      </a:r>
                      <a:endParaRPr lang="sk-S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 xmlns:a16="http://schemas.microsoft.com/office/drawing/2014/main" val="10001"/>
                  </a:ext>
                </a:extLst>
              </a:tr>
              <a:tr h="44406">
                <a:tc vMerge="1">
                  <a:txBody>
                    <a:bodyPr/>
                    <a:lstStyle/>
                    <a:p>
                      <a:endParaRPr lang="sk-SK"/>
                    </a:p>
                  </a:txBody>
                  <a:tcPr/>
                </a:tc>
                <a:tc>
                  <a:txBody>
                    <a:bodyPr/>
                    <a:lstStyle/>
                    <a:p>
                      <a:pPr algn="l">
                        <a:lnSpc>
                          <a:spcPct val="107000"/>
                        </a:lnSpc>
                        <a:spcAft>
                          <a:spcPts val="0"/>
                        </a:spcAft>
                      </a:pPr>
                      <a:r>
                        <a:rPr lang="sk-SK" sz="1400" dirty="0">
                          <a:effectLst/>
                        </a:rPr>
                        <a:t>       Ján MARTVOŇ</a:t>
                      </a:r>
                      <a:endParaRPr lang="sk-S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 xmlns:a16="http://schemas.microsoft.com/office/drawing/2014/main" val="10002"/>
                  </a:ext>
                </a:extLst>
              </a:tr>
            </a:tbl>
          </a:graphicData>
        </a:graphic>
      </p:graphicFrame>
      <p:graphicFrame>
        <p:nvGraphicFramePr>
          <p:cNvPr id="6" name="Tabuľka 5"/>
          <p:cNvGraphicFramePr>
            <a:graphicFrameLocks noGrp="1"/>
          </p:cNvGraphicFramePr>
          <p:nvPr>
            <p:extLst>
              <p:ext uri="{D42A27DB-BD31-4B8C-83A1-F6EECF244321}">
                <p14:modId xmlns:p14="http://schemas.microsoft.com/office/powerpoint/2010/main" val="3558445043"/>
              </p:ext>
            </p:extLst>
          </p:nvPr>
        </p:nvGraphicFramePr>
        <p:xfrm>
          <a:off x="408941" y="3450077"/>
          <a:ext cx="8235332" cy="1388208"/>
        </p:xfrm>
        <a:graphic>
          <a:graphicData uri="http://schemas.openxmlformats.org/drawingml/2006/table">
            <a:tbl>
              <a:tblPr firstRow="1" firstCol="1" bandRow="1">
                <a:tableStyleId>{5C22544A-7EE6-4342-B048-85BDC9FD1C3A}</a:tableStyleId>
              </a:tblPr>
              <a:tblGrid>
                <a:gridCol w="4117666">
                  <a:extLst>
                    <a:ext uri="{9D8B030D-6E8A-4147-A177-3AD203B41FA5}">
                      <a16:colId xmlns="" xmlns:a16="http://schemas.microsoft.com/office/drawing/2014/main" val="20000"/>
                    </a:ext>
                  </a:extLst>
                </a:gridCol>
                <a:gridCol w="4117666">
                  <a:extLst>
                    <a:ext uri="{9D8B030D-6E8A-4147-A177-3AD203B41FA5}">
                      <a16:colId xmlns="" xmlns:a16="http://schemas.microsoft.com/office/drawing/2014/main" val="20001"/>
                    </a:ext>
                  </a:extLst>
                </a:gridCol>
              </a:tblGrid>
              <a:tr h="231368">
                <a:tc rowSpan="6">
                  <a:txBody>
                    <a:bodyPr/>
                    <a:lstStyle/>
                    <a:p>
                      <a:pPr algn="l">
                        <a:lnSpc>
                          <a:spcPct val="107000"/>
                        </a:lnSpc>
                        <a:spcAft>
                          <a:spcPts val="0"/>
                        </a:spcAft>
                      </a:pPr>
                      <a:r>
                        <a:rPr lang="sk-SK" sz="1400" dirty="0">
                          <a:effectLst/>
                        </a:rPr>
                        <a:t>ELEKTRIKÁRSKY </a:t>
                      </a:r>
                      <a:endParaRPr lang="sk-S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Aft>
                          <a:spcPts val="0"/>
                        </a:spcAft>
                      </a:pPr>
                      <a:r>
                        <a:rPr lang="sk-SK" sz="1400" b="0" dirty="0">
                          <a:solidFill>
                            <a:schemeClr val="tx1"/>
                          </a:solidFill>
                          <a:effectLst/>
                        </a:rPr>
                        <a:t>Mgr.   Peter</a:t>
                      </a:r>
                      <a:r>
                        <a:rPr lang="sk-SK" sz="1400" b="0" baseline="0" dirty="0">
                          <a:solidFill>
                            <a:schemeClr val="tx1"/>
                          </a:solidFill>
                          <a:effectLst/>
                        </a:rPr>
                        <a:t> JANOTÍK</a:t>
                      </a:r>
                      <a:endParaRPr lang="sk-SK"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 xmlns:a16="http://schemas.microsoft.com/office/drawing/2014/main" val="10000"/>
                  </a:ext>
                </a:extLst>
              </a:tr>
              <a:tr h="231368">
                <a:tc vMerge="1">
                  <a:txBody>
                    <a:bodyPr/>
                    <a:lstStyle/>
                    <a:p>
                      <a:endParaRPr lang="sk-SK"/>
                    </a:p>
                  </a:txBody>
                  <a:tcPr/>
                </a:tc>
                <a:tc>
                  <a:txBody>
                    <a:bodyPr/>
                    <a:lstStyle/>
                    <a:p>
                      <a:pPr algn="l">
                        <a:lnSpc>
                          <a:spcPct val="107000"/>
                        </a:lnSpc>
                        <a:spcAft>
                          <a:spcPts val="0"/>
                        </a:spcAft>
                      </a:pPr>
                      <a:r>
                        <a:rPr lang="sk-SK" sz="1400" dirty="0">
                          <a:effectLst/>
                        </a:rPr>
                        <a:t>Ing.</a:t>
                      </a:r>
                      <a:r>
                        <a:rPr lang="sk-SK" sz="1400" baseline="0" dirty="0">
                          <a:effectLst/>
                        </a:rPr>
                        <a:t>   Ján ZGREBŇÁK</a:t>
                      </a:r>
                      <a:endParaRPr lang="sk-S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 xmlns:a16="http://schemas.microsoft.com/office/drawing/2014/main" val="10001"/>
                  </a:ext>
                </a:extLst>
              </a:tr>
              <a:tr h="231368">
                <a:tc vMerge="1">
                  <a:txBody>
                    <a:bodyPr/>
                    <a:lstStyle/>
                    <a:p>
                      <a:pPr algn="l">
                        <a:lnSpc>
                          <a:spcPct val="107000"/>
                        </a:lnSpc>
                        <a:spcAft>
                          <a:spcPts val="0"/>
                        </a:spcAft>
                      </a:pPr>
                      <a:endParaRPr lang="sk-S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Aft>
                          <a:spcPts val="0"/>
                        </a:spcAft>
                      </a:pPr>
                      <a:r>
                        <a:rPr lang="sk-SK" sz="1400" dirty="0">
                          <a:effectLst/>
                        </a:rPr>
                        <a:t>Ing.   Vladimír BRUNČÁK</a:t>
                      </a:r>
                      <a:endParaRPr lang="sk-SK"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 xmlns:a16="http://schemas.microsoft.com/office/drawing/2014/main" val="10002"/>
                  </a:ext>
                </a:extLst>
              </a:tr>
              <a:tr h="231368">
                <a:tc vMerge="1">
                  <a:txBody>
                    <a:bodyPr/>
                    <a:lstStyle/>
                    <a:p>
                      <a:pPr algn="l">
                        <a:lnSpc>
                          <a:spcPct val="107000"/>
                        </a:lnSpc>
                        <a:spcAft>
                          <a:spcPts val="0"/>
                        </a:spcAft>
                      </a:pPr>
                      <a:endParaRPr lang="sk-S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sk-SK" sz="1100" dirty="0">
                          <a:effectLst/>
                          <a:latin typeface="Calibri" panose="020F0502020204030204" pitchFamily="34" charset="0"/>
                          <a:ea typeface="Calibri" panose="020F0502020204030204" pitchFamily="34" charset="0"/>
                          <a:cs typeface="Times New Roman" panose="02020603050405020304" pitchFamily="18" charset="0"/>
                        </a:rPr>
                        <a:t>              </a:t>
                      </a:r>
                      <a:r>
                        <a:rPr lang="sk-SK" sz="1400" dirty="0">
                          <a:effectLst/>
                        </a:rPr>
                        <a:t>Milan LISÍK</a:t>
                      </a:r>
                      <a:endParaRPr lang="sk-SK"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 xmlns:a16="http://schemas.microsoft.com/office/drawing/2014/main" val="10003"/>
                  </a:ext>
                </a:extLst>
              </a:tr>
              <a:tr h="231368">
                <a:tc vMerge="1">
                  <a:txBody>
                    <a:bodyPr/>
                    <a:lstStyle/>
                    <a:p>
                      <a:endParaRPr lang="sk-SK"/>
                    </a:p>
                  </a:txBody>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sk-SK" sz="1400" dirty="0">
                          <a:effectLst/>
                        </a:rPr>
                        <a:t>        Ľudovít MUNDIER</a:t>
                      </a:r>
                      <a:endParaRPr lang="sk-SK"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 xmlns:a16="http://schemas.microsoft.com/office/drawing/2014/main" val="1344126524"/>
                  </a:ext>
                </a:extLst>
              </a:tr>
              <a:tr h="231368">
                <a:tc vMerge="1">
                  <a:txBody>
                    <a:bodyPr/>
                    <a:lstStyle/>
                    <a:p>
                      <a:pPr algn="l">
                        <a:lnSpc>
                          <a:spcPct val="107000"/>
                        </a:lnSpc>
                        <a:spcAft>
                          <a:spcPts val="0"/>
                        </a:spcAft>
                      </a:pPr>
                      <a:endParaRPr lang="sk-S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Aft>
                          <a:spcPts val="0"/>
                        </a:spcAft>
                      </a:pPr>
                      <a:r>
                        <a:rPr lang="sk-SK" sz="1400" dirty="0">
                          <a:effectLst/>
                        </a:rPr>
                        <a:t>Mgr.  Ondrej BIEĽ</a:t>
                      </a:r>
                      <a:endParaRPr lang="sk-SK"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 xmlns:a16="http://schemas.microsoft.com/office/drawing/2014/main" val="2934077942"/>
                  </a:ext>
                </a:extLst>
              </a:tr>
            </a:tbl>
          </a:graphicData>
        </a:graphic>
      </p:graphicFrame>
      <p:graphicFrame>
        <p:nvGraphicFramePr>
          <p:cNvPr id="7" name="Tabuľka 6"/>
          <p:cNvGraphicFramePr>
            <a:graphicFrameLocks noGrp="1"/>
          </p:cNvGraphicFramePr>
          <p:nvPr>
            <p:extLst>
              <p:ext uri="{D42A27DB-BD31-4B8C-83A1-F6EECF244321}">
                <p14:modId xmlns:p14="http://schemas.microsoft.com/office/powerpoint/2010/main" val="1389934509"/>
              </p:ext>
            </p:extLst>
          </p:nvPr>
        </p:nvGraphicFramePr>
        <p:xfrm>
          <a:off x="405227" y="4927247"/>
          <a:ext cx="8235332" cy="925472"/>
        </p:xfrm>
        <a:graphic>
          <a:graphicData uri="http://schemas.openxmlformats.org/drawingml/2006/table">
            <a:tbl>
              <a:tblPr firstRow="1" firstCol="1" bandRow="1">
                <a:tableStyleId>{5C22544A-7EE6-4342-B048-85BDC9FD1C3A}</a:tableStyleId>
              </a:tblPr>
              <a:tblGrid>
                <a:gridCol w="4117666">
                  <a:extLst>
                    <a:ext uri="{9D8B030D-6E8A-4147-A177-3AD203B41FA5}">
                      <a16:colId xmlns="" xmlns:a16="http://schemas.microsoft.com/office/drawing/2014/main" val="20000"/>
                    </a:ext>
                  </a:extLst>
                </a:gridCol>
                <a:gridCol w="4117666">
                  <a:extLst>
                    <a:ext uri="{9D8B030D-6E8A-4147-A177-3AD203B41FA5}">
                      <a16:colId xmlns="" xmlns:a16="http://schemas.microsoft.com/office/drawing/2014/main" val="20001"/>
                    </a:ext>
                  </a:extLst>
                </a:gridCol>
              </a:tblGrid>
              <a:tr h="231368">
                <a:tc rowSpan="4">
                  <a:txBody>
                    <a:bodyPr/>
                    <a:lstStyle/>
                    <a:p>
                      <a:pPr algn="l">
                        <a:lnSpc>
                          <a:spcPct val="107000"/>
                        </a:lnSpc>
                        <a:spcAft>
                          <a:spcPts val="0"/>
                        </a:spcAft>
                      </a:pPr>
                      <a:r>
                        <a:rPr lang="sk-SK" sz="1400" dirty="0">
                          <a:effectLst/>
                        </a:rPr>
                        <a:t>AUTOOPRAVÁRENSKÝ ODBOR</a:t>
                      </a:r>
                      <a:endParaRPr lang="sk-S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Aft>
                          <a:spcPts val="0"/>
                        </a:spcAft>
                      </a:pPr>
                      <a:r>
                        <a:rPr lang="sk-SK" sz="1400" b="0" dirty="0">
                          <a:solidFill>
                            <a:schemeClr val="tx1"/>
                          </a:solidFill>
                          <a:effectLst/>
                        </a:rPr>
                        <a:t>Bc.    Jozef BUŠA</a:t>
                      </a:r>
                      <a:endParaRPr lang="sk-SK"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 xmlns:a16="http://schemas.microsoft.com/office/drawing/2014/main" val="10000"/>
                  </a:ext>
                </a:extLst>
              </a:tr>
              <a:tr h="231368">
                <a:tc vMerge="1">
                  <a:txBody>
                    <a:bodyPr/>
                    <a:lstStyle/>
                    <a:p>
                      <a:endParaRPr lang="sk-SK"/>
                    </a:p>
                  </a:txBody>
                  <a:tcPr/>
                </a:tc>
                <a:tc>
                  <a:txBody>
                    <a:bodyPr/>
                    <a:lstStyle/>
                    <a:p>
                      <a:pPr algn="l">
                        <a:lnSpc>
                          <a:spcPct val="107000"/>
                        </a:lnSpc>
                        <a:spcAft>
                          <a:spcPts val="0"/>
                        </a:spcAft>
                      </a:pPr>
                      <a:r>
                        <a:rPr lang="sk-SK" sz="1400" dirty="0">
                          <a:effectLst/>
                        </a:rPr>
                        <a:t>Bc.    Karol KUBOLEK</a:t>
                      </a:r>
                      <a:endParaRPr lang="sk-S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 xmlns:a16="http://schemas.microsoft.com/office/drawing/2014/main" val="10001"/>
                  </a:ext>
                </a:extLst>
              </a:tr>
              <a:tr h="231368">
                <a:tc vMerge="1">
                  <a:txBody>
                    <a:bodyPr/>
                    <a:lstStyle/>
                    <a:p>
                      <a:endParaRPr lang="sk-SK"/>
                    </a:p>
                  </a:txBody>
                  <a:tcPr/>
                </a:tc>
                <a:tc>
                  <a:txBody>
                    <a:bodyPr/>
                    <a:lstStyle/>
                    <a:p>
                      <a:pPr algn="l">
                        <a:lnSpc>
                          <a:spcPct val="107000"/>
                        </a:lnSpc>
                        <a:spcAft>
                          <a:spcPts val="0"/>
                        </a:spcAft>
                      </a:pPr>
                      <a:r>
                        <a:rPr lang="sk-SK" sz="1400" dirty="0">
                          <a:effectLst/>
                        </a:rPr>
                        <a:t>Bc.    Peter LÍŠKA</a:t>
                      </a:r>
                      <a:endParaRPr lang="sk-S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 xmlns:a16="http://schemas.microsoft.com/office/drawing/2014/main" val="10002"/>
                  </a:ext>
                </a:extLst>
              </a:tr>
              <a:tr h="231368">
                <a:tc vMerge="1">
                  <a:txBody>
                    <a:bodyPr/>
                    <a:lstStyle/>
                    <a:p>
                      <a:endParaRPr lang="sk-SK"/>
                    </a:p>
                  </a:txBody>
                  <a:tcPr/>
                </a:tc>
                <a:tc>
                  <a:txBody>
                    <a:bodyPr/>
                    <a:lstStyle/>
                    <a:p>
                      <a:pPr algn="l">
                        <a:lnSpc>
                          <a:spcPct val="107000"/>
                        </a:lnSpc>
                        <a:spcAft>
                          <a:spcPts val="0"/>
                        </a:spcAft>
                      </a:pPr>
                      <a:r>
                        <a:rPr lang="sk-SK" sz="1400" dirty="0">
                          <a:effectLst/>
                        </a:rPr>
                        <a:t>        Miroslav ŠKOMBÁR</a:t>
                      </a:r>
                      <a:endParaRPr lang="sk-S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 xmlns:a16="http://schemas.microsoft.com/office/drawing/2014/main" val="10003"/>
                  </a:ext>
                </a:extLst>
              </a:tr>
            </a:tbl>
          </a:graphicData>
        </a:graphic>
      </p:graphicFrame>
      <p:graphicFrame>
        <p:nvGraphicFramePr>
          <p:cNvPr id="9" name="Tabuľka 8"/>
          <p:cNvGraphicFramePr>
            <a:graphicFrameLocks noGrp="1"/>
          </p:cNvGraphicFramePr>
          <p:nvPr>
            <p:extLst>
              <p:ext uri="{D42A27DB-BD31-4B8C-83A1-F6EECF244321}">
                <p14:modId xmlns:p14="http://schemas.microsoft.com/office/powerpoint/2010/main" val="2993623693"/>
              </p:ext>
            </p:extLst>
          </p:nvPr>
        </p:nvGraphicFramePr>
        <p:xfrm>
          <a:off x="426447" y="1338148"/>
          <a:ext cx="8219422" cy="349885"/>
        </p:xfrm>
        <a:graphic>
          <a:graphicData uri="http://schemas.openxmlformats.org/drawingml/2006/table">
            <a:tbl>
              <a:tblPr firstRow="1" firstCol="1" bandRow="1">
                <a:tableStyleId>{5C22544A-7EE6-4342-B048-85BDC9FD1C3A}</a:tableStyleId>
              </a:tblPr>
              <a:tblGrid>
                <a:gridCol w="4109711">
                  <a:extLst>
                    <a:ext uri="{9D8B030D-6E8A-4147-A177-3AD203B41FA5}">
                      <a16:colId xmlns="" xmlns:a16="http://schemas.microsoft.com/office/drawing/2014/main" val="20000"/>
                    </a:ext>
                  </a:extLst>
                </a:gridCol>
                <a:gridCol w="4109711">
                  <a:extLst>
                    <a:ext uri="{9D8B030D-6E8A-4147-A177-3AD203B41FA5}">
                      <a16:colId xmlns="" xmlns:a16="http://schemas.microsoft.com/office/drawing/2014/main" val="20001"/>
                    </a:ext>
                  </a:extLst>
                </a:gridCol>
              </a:tblGrid>
              <a:tr h="349885">
                <a:tc>
                  <a:txBody>
                    <a:bodyPr/>
                    <a:lstStyle/>
                    <a:p>
                      <a:pPr>
                        <a:lnSpc>
                          <a:spcPct val="107000"/>
                        </a:lnSpc>
                        <a:spcAft>
                          <a:spcPts val="0"/>
                        </a:spcAft>
                      </a:pPr>
                      <a:r>
                        <a:rPr lang="sk-SK" sz="1800" dirty="0">
                          <a:effectLst/>
                        </a:rPr>
                        <a:t>ZR</a:t>
                      </a:r>
                      <a:r>
                        <a:rPr lang="sk-SK" sz="1800" baseline="0" dirty="0">
                          <a:effectLst/>
                        </a:rPr>
                        <a:t> pre PV</a:t>
                      </a:r>
                      <a:r>
                        <a:rPr lang="sk-SK" sz="1800" dirty="0">
                          <a:effectLst/>
                        </a:rPr>
                        <a:t>:</a:t>
                      </a:r>
                      <a:endParaRPr lang="sk-SK"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a:lnSpc>
                          <a:spcPct val="107000"/>
                        </a:lnSpc>
                        <a:spcAft>
                          <a:spcPts val="0"/>
                        </a:spcAft>
                      </a:pPr>
                      <a:r>
                        <a:rPr lang="sk-SK" sz="1800" dirty="0">
                          <a:effectLst/>
                        </a:rPr>
                        <a:t>Mgr. Jozef</a:t>
                      </a:r>
                      <a:r>
                        <a:rPr lang="sk-SK" sz="1800" baseline="0" dirty="0">
                          <a:effectLst/>
                        </a:rPr>
                        <a:t> Hládek</a:t>
                      </a:r>
                      <a:endParaRPr lang="sk-SK"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extLst>
                  <a:ext uri="{0D108BD9-81ED-4DB2-BD59-A6C34878D82A}">
                    <a16:rowId xmlns="" xmlns:a16="http://schemas.microsoft.com/office/drawing/2014/main" val="10000"/>
                  </a:ext>
                </a:extLst>
              </a:tr>
            </a:tbl>
          </a:graphicData>
        </a:graphic>
      </p:graphicFrame>
      <p:graphicFrame>
        <p:nvGraphicFramePr>
          <p:cNvPr id="12" name="Tabuľka 11"/>
          <p:cNvGraphicFramePr>
            <a:graphicFrameLocks noGrp="1"/>
          </p:cNvGraphicFramePr>
          <p:nvPr>
            <p:extLst>
              <p:ext uri="{D42A27DB-BD31-4B8C-83A1-F6EECF244321}">
                <p14:modId xmlns:p14="http://schemas.microsoft.com/office/powerpoint/2010/main" val="1609224127"/>
              </p:ext>
            </p:extLst>
          </p:nvPr>
        </p:nvGraphicFramePr>
        <p:xfrm>
          <a:off x="405227" y="5988925"/>
          <a:ext cx="8219422" cy="274281"/>
        </p:xfrm>
        <a:graphic>
          <a:graphicData uri="http://schemas.openxmlformats.org/drawingml/2006/table">
            <a:tbl>
              <a:tblPr firstRow="1" firstCol="1" bandRow="1">
                <a:tableStyleId>{5C22544A-7EE6-4342-B048-85BDC9FD1C3A}</a:tableStyleId>
              </a:tblPr>
              <a:tblGrid>
                <a:gridCol w="4109711">
                  <a:extLst>
                    <a:ext uri="{9D8B030D-6E8A-4147-A177-3AD203B41FA5}">
                      <a16:colId xmlns="" xmlns:a16="http://schemas.microsoft.com/office/drawing/2014/main" val="20000"/>
                    </a:ext>
                  </a:extLst>
                </a:gridCol>
                <a:gridCol w="4109711">
                  <a:extLst>
                    <a:ext uri="{9D8B030D-6E8A-4147-A177-3AD203B41FA5}">
                      <a16:colId xmlns="" xmlns:a16="http://schemas.microsoft.com/office/drawing/2014/main" val="20001"/>
                    </a:ext>
                  </a:extLst>
                </a:gridCol>
              </a:tblGrid>
              <a:tr h="274281">
                <a:tc>
                  <a:txBody>
                    <a:bodyPr/>
                    <a:lstStyle/>
                    <a:p>
                      <a:pPr>
                        <a:lnSpc>
                          <a:spcPct val="107000"/>
                        </a:lnSpc>
                        <a:spcAft>
                          <a:spcPts val="0"/>
                        </a:spcAft>
                      </a:pPr>
                      <a:r>
                        <a:rPr lang="sk-SK" sz="1300" dirty="0">
                          <a:effectLst/>
                          <a:latin typeface="+mn-lt"/>
                          <a:ea typeface="+mn-ea"/>
                          <a:cs typeface="+mn-cs"/>
                        </a:rPr>
                        <a:t>PEDAGOGICKÝ</a:t>
                      </a:r>
                      <a:r>
                        <a:rPr lang="sk-SK" sz="1300" baseline="0" dirty="0">
                          <a:effectLst/>
                          <a:latin typeface="+mn-lt"/>
                          <a:ea typeface="+mn-ea"/>
                          <a:cs typeface="+mn-cs"/>
                        </a:rPr>
                        <a:t> ASISTENT MOV</a:t>
                      </a:r>
                      <a:endParaRPr lang="sk-SK"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a:lnSpc>
                          <a:spcPct val="107000"/>
                        </a:lnSpc>
                        <a:spcAft>
                          <a:spcPts val="0"/>
                        </a:spcAft>
                      </a:pPr>
                      <a:r>
                        <a:rPr lang="sk-SK" sz="1300" b="0" dirty="0">
                          <a:solidFill>
                            <a:schemeClr val="tx1"/>
                          </a:solidFill>
                          <a:effectLst/>
                          <a:latin typeface="+mj-lt"/>
                          <a:ea typeface="+mn-ea"/>
                          <a:cs typeface="+mn-cs"/>
                        </a:rPr>
                        <a:t>Ing. Ľudmila</a:t>
                      </a:r>
                      <a:r>
                        <a:rPr lang="sk-SK" sz="1300" b="0" baseline="0" dirty="0">
                          <a:solidFill>
                            <a:schemeClr val="tx1"/>
                          </a:solidFill>
                          <a:effectLst/>
                          <a:latin typeface="+mj-lt"/>
                          <a:ea typeface="+mn-ea"/>
                          <a:cs typeface="+mn-cs"/>
                        </a:rPr>
                        <a:t> MRÁZOVSKA</a:t>
                      </a:r>
                      <a:endParaRPr lang="sk-SK" sz="1000" b="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extLst>
                  <a:ext uri="{0D108BD9-81ED-4DB2-BD59-A6C34878D82A}">
                    <a16:rowId xmlns="" xmlns:a16="http://schemas.microsoft.com/office/drawing/2014/main" val="10000"/>
                  </a:ext>
                </a:extLst>
              </a:tr>
            </a:tbl>
          </a:graphicData>
        </a:graphic>
      </p:graphicFrame>
      <p:graphicFrame>
        <p:nvGraphicFramePr>
          <p:cNvPr id="13" name="Tabuľka 12"/>
          <p:cNvGraphicFramePr>
            <a:graphicFrameLocks noGrp="1"/>
          </p:cNvGraphicFramePr>
          <p:nvPr>
            <p:extLst>
              <p:ext uri="{D42A27DB-BD31-4B8C-83A1-F6EECF244321}">
                <p14:modId xmlns:p14="http://schemas.microsoft.com/office/powerpoint/2010/main" val="2191264912"/>
              </p:ext>
            </p:extLst>
          </p:nvPr>
        </p:nvGraphicFramePr>
        <p:xfrm>
          <a:off x="405227" y="6309438"/>
          <a:ext cx="8219422" cy="273395"/>
        </p:xfrm>
        <a:graphic>
          <a:graphicData uri="http://schemas.openxmlformats.org/drawingml/2006/table">
            <a:tbl>
              <a:tblPr firstRow="1" firstCol="1" bandRow="1">
                <a:tableStyleId>{5C22544A-7EE6-4342-B048-85BDC9FD1C3A}</a:tableStyleId>
              </a:tblPr>
              <a:tblGrid>
                <a:gridCol w="4109711">
                  <a:extLst>
                    <a:ext uri="{9D8B030D-6E8A-4147-A177-3AD203B41FA5}">
                      <a16:colId xmlns="" xmlns:a16="http://schemas.microsoft.com/office/drawing/2014/main" val="20000"/>
                    </a:ext>
                  </a:extLst>
                </a:gridCol>
                <a:gridCol w="4109711">
                  <a:extLst>
                    <a:ext uri="{9D8B030D-6E8A-4147-A177-3AD203B41FA5}">
                      <a16:colId xmlns="" xmlns:a16="http://schemas.microsoft.com/office/drawing/2014/main" val="20001"/>
                    </a:ext>
                  </a:extLst>
                </a:gridCol>
              </a:tblGrid>
              <a:tr h="273395">
                <a:tc>
                  <a:txBody>
                    <a:bodyPr/>
                    <a:lstStyle/>
                    <a:p>
                      <a:pPr>
                        <a:lnSpc>
                          <a:spcPct val="107000"/>
                        </a:lnSpc>
                        <a:spcAft>
                          <a:spcPts val="0"/>
                        </a:spcAft>
                      </a:pPr>
                      <a:r>
                        <a:rPr lang="sk-SK" sz="1300" dirty="0">
                          <a:effectLst/>
                          <a:latin typeface="+mn-lt"/>
                          <a:ea typeface="+mn-ea"/>
                          <a:cs typeface="+mn-cs"/>
                        </a:rPr>
                        <a:t>KOORDINÁTOR</a:t>
                      </a:r>
                      <a:r>
                        <a:rPr lang="sk-SK" sz="1300" baseline="0" dirty="0">
                          <a:effectLst/>
                          <a:latin typeface="+mn-lt"/>
                          <a:ea typeface="+mn-ea"/>
                          <a:cs typeface="+mn-cs"/>
                        </a:rPr>
                        <a:t> PRE SDV a SŠV</a:t>
                      </a:r>
                      <a:endParaRPr lang="sk-SK"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a:lnSpc>
                          <a:spcPct val="107000"/>
                        </a:lnSpc>
                        <a:spcAft>
                          <a:spcPts val="0"/>
                        </a:spcAft>
                      </a:pPr>
                      <a:r>
                        <a:rPr lang="sk-SK" sz="1300" b="0" dirty="0">
                          <a:solidFill>
                            <a:schemeClr val="tx1"/>
                          </a:solidFill>
                          <a:effectLst/>
                          <a:latin typeface="+mj-lt"/>
                          <a:ea typeface="+mn-ea"/>
                          <a:cs typeface="+mn-cs"/>
                        </a:rPr>
                        <a:t>Bc. Katarína</a:t>
                      </a:r>
                      <a:r>
                        <a:rPr lang="sk-SK" sz="1300" b="0" baseline="0" dirty="0">
                          <a:solidFill>
                            <a:schemeClr val="tx1"/>
                          </a:solidFill>
                          <a:effectLst/>
                          <a:latin typeface="+mj-lt"/>
                          <a:ea typeface="+mn-ea"/>
                          <a:cs typeface="+mn-cs"/>
                        </a:rPr>
                        <a:t> OLGYAI</a:t>
                      </a:r>
                      <a:endParaRPr lang="sk-SK" sz="1000" b="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extLst>
                  <a:ext uri="{0D108BD9-81ED-4DB2-BD59-A6C34878D82A}">
                    <a16:rowId xmlns="" xmlns:a16="http://schemas.microsoft.com/office/drawing/2014/main" val="10000"/>
                  </a:ext>
                </a:extLst>
              </a:tr>
            </a:tbl>
          </a:graphicData>
        </a:graphic>
      </p:graphicFrame>
    </p:spTree>
    <p:extLst>
      <p:ext uri="{BB962C8B-B14F-4D97-AF65-F5344CB8AC3E}">
        <p14:creationId xmlns:p14="http://schemas.microsoft.com/office/powerpoint/2010/main" val="970389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250825" y="765175"/>
            <a:ext cx="7777559" cy="5904185"/>
          </a:xfrm>
        </p:spPr>
        <p:txBody>
          <a:bodyPr>
            <a:normAutofit lnSpcReduction="10000"/>
          </a:bodyPr>
          <a:lstStyle/>
          <a:p>
            <a:pPr algn="just">
              <a:lnSpc>
                <a:spcPct val="80000"/>
              </a:lnSpc>
            </a:pPr>
            <a:r>
              <a:rPr lang="sk-SK" altLang="sk-SK" sz="2400" b="1" dirty="0">
                <a:solidFill>
                  <a:srgbClr val="000099"/>
                </a:solidFill>
                <a:latin typeface="Arial" charset="0"/>
              </a:rPr>
              <a:t>Praktické vyučovanie</a:t>
            </a:r>
            <a:r>
              <a:rPr lang="sk-SK" altLang="sk-SK" sz="2400" b="1" dirty="0">
                <a:latin typeface="Arial" charset="0"/>
              </a:rPr>
              <a:t> </a:t>
            </a:r>
            <a:r>
              <a:rPr lang="sk-SK" altLang="sk-SK" sz="2400" dirty="0">
                <a:latin typeface="Arial" charset="0"/>
              </a:rPr>
              <a:t>žiakov zabezpečujeme</a:t>
            </a:r>
            <a:r>
              <a:rPr lang="sk-SK" altLang="sk-SK" sz="2400" b="1" dirty="0">
                <a:latin typeface="Arial" charset="0"/>
              </a:rPr>
              <a:t> vo vlastných dielňach </a:t>
            </a:r>
            <a:r>
              <a:rPr lang="sk-SK" altLang="sk-SK" sz="2400" dirty="0">
                <a:latin typeface="Arial" charset="0"/>
              </a:rPr>
              <a:t>v areáli školy a</a:t>
            </a:r>
            <a:r>
              <a:rPr lang="sk-SK" altLang="sk-SK" sz="2400" b="1" dirty="0">
                <a:latin typeface="Arial" charset="0"/>
              </a:rPr>
              <a:t> </a:t>
            </a:r>
            <a:r>
              <a:rPr lang="sk-SK" altLang="sk-SK" sz="2400" dirty="0">
                <a:latin typeface="Arial" charset="0"/>
              </a:rPr>
              <a:t>v 2.,3. a 4 ročníku aj na pracoviskách firiem v regióne:</a:t>
            </a:r>
            <a:r>
              <a:rPr lang="sk-SK" altLang="sk-SK" sz="2400" b="1" dirty="0">
                <a:latin typeface="Arial" charset="0"/>
              </a:rPr>
              <a:t> </a:t>
            </a:r>
            <a:r>
              <a:rPr lang="sk-SK" altLang="sk-SK" sz="2400" b="1" dirty="0">
                <a:solidFill>
                  <a:srgbClr val="1D1498"/>
                </a:solidFill>
                <a:latin typeface="Arial" charset="0"/>
              </a:rPr>
              <a:t>D. Kubín, Ružomberok, Tvrdošín a Námestovo.</a:t>
            </a:r>
          </a:p>
          <a:p>
            <a:pPr algn="just">
              <a:lnSpc>
                <a:spcPct val="80000"/>
              </a:lnSpc>
            </a:pPr>
            <a:endParaRPr lang="sk-SK" altLang="sk-SK" sz="1050" b="1" dirty="0">
              <a:solidFill>
                <a:srgbClr val="1D1498"/>
              </a:solidFill>
              <a:latin typeface="Arial" charset="0"/>
            </a:endParaRPr>
          </a:p>
          <a:p>
            <a:pPr algn="just">
              <a:lnSpc>
                <a:spcPct val="80000"/>
              </a:lnSpc>
            </a:pPr>
            <a:r>
              <a:rPr lang="sk-SK" altLang="sk-SK" sz="2400" dirty="0">
                <a:latin typeface="Arial" charset="0"/>
              </a:rPr>
              <a:t>Po komplexnej rekonštrukcii budovy OV a po procese kolaudácie čakáme na vydanie kolaudačného rozhodnutia pre užívanie budovy. V tomto čase praktické vyučovanie žiakov prvých, druhých z časti aj tretích ročníkov, prebieha v náhradných priestoroch SOŠP. Ostatní žiaci praktické vyučovanie realizujú na pracoviskách zmluvných partnerov v SDV a v SŠV.</a:t>
            </a:r>
          </a:p>
          <a:p>
            <a:pPr algn="just">
              <a:lnSpc>
                <a:spcPct val="80000"/>
              </a:lnSpc>
            </a:pPr>
            <a:endParaRPr lang="sk-SK" altLang="sk-SK" sz="2400" dirty="0">
              <a:latin typeface="Arial" charset="0"/>
            </a:endParaRPr>
          </a:p>
          <a:p>
            <a:pPr algn="just">
              <a:lnSpc>
                <a:spcPct val="80000"/>
              </a:lnSpc>
            </a:pPr>
            <a:r>
              <a:rPr lang="sk-SK" altLang="sk-SK" sz="2400" dirty="0">
                <a:latin typeface="Arial" charset="0"/>
              </a:rPr>
              <a:t>V našej škole </a:t>
            </a:r>
            <a:r>
              <a:rPr lang="sk-SK" altLang="sk-SK" sz="2400" dirty="0" smtClean="0">
                <a:latin typeface="Arial" charset="0"/>
              </a:rPr>
              <a:t>je zriadená </a:t>
            </a:r>
            <a:r>
              <a:rPr lang="sk-SK" altLang="sk-SK" sz="2400" b="1" dirty="0">
                <a:latin typeface="Arial" charset="0"/>
              </a:rPr>
              <a:t>akreditovaná  </a:t>
            </a:r>
            <a:r>
              <a:rPr lang="sk-SK" altLang="sk-SK" sz="2400" dirty="0">
                <a:latin typeface="Arial" charset="0"/>
              </a:rPr>
              <a:t>zváračská škola pre prípravu zváračov  v </a:t>
            </a:r>
            <a:r>
              <a:rPr lang="sk-SK" altLang="sk-SK" sz="2400" b="1" dirty="0">
                <a:latin typeface="Arial" charset="0"/>
              </a:rPr>
              <a:t>základných kurzoch</a:t>
            </a:r>
            <a:r>
              <a:rPr lang="sk-SK" altLang="sk-SK" sz="2400" dirty="0">
                <a:latin typeface="Arial" charset="0"/>
              </a:rPr>
              <a:t> zvárania metódami </a:t>
            </a:r>
            <a:r>
              <a:rPr lang="sk-SK" altLang="sk-SK" sz="2400" b="1" i="1" dirty="0">
                <a:solidFill>
                  <a:schemeClr val="accent1">
                    <a:lumMod val="75000"/>
                  </a:schemeClr>
                </a:solidFill>
                <a:latin typeface="Arial" charset="0"/>
              </a:rPr>
              <a:t>Z-E1, </a:t>
            </a:r>
            <a:r>
              <a:rPr lang="sk-SK" altLang="sk-SK" sz="2000" i="1" dirty="0">
                <a:solidFill>
                  <a:schemeClr val="accent1">
                    <a:lumMod val="75000"/>
                  </a:schemeClr>
                </a:solidFill>
                <a:latin typeface="Arial" charset="0"/>
              </a:rPr>
              <a:t>(zváranie obalenou elektródou) </a:t>
            </a:r>
            <a:r>
              <a:rPr lang="sk-SK" altLang="sk-SK" sz="2400" b="1" i="1" dirty="0">
                <a:solidFill>
                  <a:schemeClr val="accent1">
                    <a:lumMod val="75000"/>
                  </a:schemeClr>
                </a:solidFill>
                <a:latin typeface="Arial" charset="0"/>
              </a:rPr>
              <a:t>Z-G1 </a:t>
            </a:r>
            <a:r>
              <a:rPr lang="sk-SK" altLang="sk-SK" sz="2000" i="1" dirty="0">
                <a:solidFill>
                  <a:schemeClr val="accent1">
                    <a:lumMod val="75000"/>
                  </a:schemeClr>
                </a:solidFill>
                <a:latin typeface="Arial" charset="0"/>
              </a:rPr>
              <a:t>(zváranie plameňom) </a:t>
            </a:r>
            <a:r>
              <a:rPr lang="sk-SK" altLang="sk-SK" sz="2400" b="1" i="1" dirty="0">
                <a:solidFill>
                  <a:schemeClr val="accent1">
                    <a:lumMod val="75000"/>
                  </a:schemeClr>
                </a:solidFill>
                <a:latin typeface="Arial" charset="0"/>
              </a:rPr>
              <a:t>a Z-M1 </a:t>
            </a:r>
            <a:r>
              <a:rPr lang="sk-SK" altLang="sk-SK" sz="2000" i="1" dirty="0">
                <a:solidFill>
                  <a:schemeClr val="accent1">
                    <a:lumMod val="75000"/>
                  </a:schemeClr>
                </a:solidFill>
                <a:latin typeface="Arial" charset="0"/>
              </a:rPr>
              <a:t>(zváranie v ochrannej atmosfére). </a:t>
            </a:r>
            <a:r>
              <a:rPr lang="sk-SK" altLang="sk-SK" sz="2400" dirty="0">
                <a:latin typeface="Arial" charset="0"/>
              </a:rPr>
              <a:t>Tieto kurzy sú určené pre žiakov študijných  odborov  MSZ a POaZSaZ. </a:t>
            </a:r>
            <a:r>
              <a:rPr lang="sk-SK" altLang="sk-SK" sz="2400" b="1" dirty="0">
                <a:latin typeface="Arial" charset="0"/>
              </a:rPr>
              <a:t>Žiaci kurz absolvujú v 3. ročníku</a:t>
            </a:r>
            <a:r>
              <a:rPr lang="sk-SK" altLang="sk-SK" sz="2400" dirty="0">
                <a:latin typeface="Arial" charset="0"/>
              </a:rPr>
              <a:t>. </a:t>
            </a:r>
          </a:p>
        </p:txBody>
      </p:sp>
      <p:sp>
        <p:nvSpPr>
          <p:cNvPr id="27653" name="Text Box 5"/>
          <p:cNvSpPr txBox="1">
            <a:spLocks noChangeArrowheads="1"/>
          </p:cNvSpPr>
          <p:nvPr/>
        </p:nvSpPr>
        <p:spPr bwMode="auto">
          <a:xfrm>
            <a:off x="-828600" y="160685"/>
            <a:ext cx="642778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365125" indent="-255588">
              <a:spcBef>
                <a:spcPct val="0"/>
              </a:spcBef>
              <a:defRPr>
                <a:solidFill>
                  <a:schemeClr val="tx1"/>
                </a:solidFill>
                <a:latin typeface="Lucida Sans Unicode" pitchFamily="34" charset="0"/>
              </a:defRPr>
            </a:lvl1pPr>
            <a:lvl2pPr>
              <a:spcBef>
                <a:spcPct val="0"/>
              </a:spcBef>
              <a:defRPr>
                <a:solidFill>
                  <a:schemeClr val="tx1"/>
                </a:solidFill>
                <a:latin typeface="Lucida Sans Unicode" pitchFamily="34" charset="0"/>
              </a:defRPr>
            </a:lvl2pPr>
            <a:lvl3pPr>
              <a:spcBef>
                <a:spcPct val="0"/>
              </a:spcBef>
              <a:defRPr>
                <a:solidFill>
                  <a:schemeClr val="tx1"/>
                </a:solidFill>
                <a:latin typeface="Lucida Sans Unicode" pitchFamily="34" charset="0"/>
              </a:defRPr>
            </a:lvl3pPr>
            <a:lvl4pPr>
              <a:spcBef>
                <a:spcPct val="0"/>
              </a:spcBef>
              <a:defRPr>
                <a:solidFill>
                  <a:schemeClr val="tx1"/>
                </a:solidFill>
                <a:latin typeface="Lucida Sans Unicode" pitchFamily="34" charset="0"/>
              </a:defRPr>
            </a:lvl4pPr>
            <a:lvl5pPr>
              <a:spcBef>
                <a:spcPct val="0"/>
              </a:spcBef>
              <a:defRPr>
                <a:solidFill>
                  <a:schemeClr val="tx1"/>
                </a:solidFill>
                <a:latin typeface="Lucida Sans Unicode" pitchFamily="34" charset="0"/>
              </a:defRPr>
            </a:lvl5pPr>
            <a:lvl6pPr fontAlgn="base">
              <a:spcBef>
                <a:spcPct val="0"/>
              </a:spcBef>
              <a:spcAft>
                <a:spcPct val="0"/>
              </a:spcAft>
              <a:defRPr>
                <a:solidFill>
                  <a:schemeClr val="tx1"/>
                </a:solidFill>
                <a:latin typeface="Lucida Sans Unicode" pitchFamily="34" charset="0"/>
              </a:defRPr>
            </a:lvl6pPr>
            <a:lvl7pPr fontAlgn="base">
              <a:spcBef>
                <a:spcPct val="0"/>
              </a:spcBef>
              <a:spcAft>
                <a:spcPct val="0"/>
              </a:spcAft>
              <a:defRPr>
                <a:solidFill>
                  <a:schemeClr val="tx1"/>
                </a:solidFill>
                <a:latin typeface="Lucida Sans Unicode" pitchFamily="34" charset="0"/>
              </a:defRPr>
            </a:lvl7pPr>
            <a:lvl8pPr fontAlgn="base">
              <a:spcBef>
                <a:spcPct val="0"/>
              </a:spcBef>
              <a:spcAft>
                <a:spcPct val="0"/>
              </a:spcAft>
              <a:defRPr>
                <a:solidFill>
                  <a:schemeClr val="tx1"/>
                </a:solidFill>
                <a:latin typeface="Lucida Sans Unicode" pitchFamily="34" charset="0"/>
              </a:defRPr>
            </a:lvl8pPr>
            <a:lvl9pPr fontAlgn="base">
              <a:spcBef>
                <a:spcPct val="0"/>
              </a:spcBef>
              <a:spcAft>
                <a:spcPct val="0"/>
              </a:spcAft>
              <a:defRPr>
                <a:solidFill>
                  <a:schemeClr val="tx1"/>
                </a:solidFill>
                <a:latin typeface="Lucida Sans Unicode" pitchFamily="34" charset="0"/>
              </a:defRPr>
            </a:lvl9pPr>
          </a:lstStyle>
          <a:p>
            <a:pPr algn="ctr">
              <a:spcBef>
                <a:spcPts val="400"/>
              </a:spcBef>
              <a:buFont typeface="Wingdings 3" pitchFamily="18" charset="2"/>
              <a:buNone/>
            </a:pPr>
            <a:r>
              <a:rPr lang="sk-SK" altLang="sk-SK" sz="2400" b="1" dirty="0">
                <a:solidFill>
                  <a:schemeClr val="accent5">
                    <a:lumMod val="75000"/>
                  </a:schemeClr>
                </a:solidFill>
                <a:latin typeface="Arial" panose="020B0604020202020204" pitchFamily="34" charset="0"/>
                <a:cs typeface="Arial" panose="020B0604020202020204" pitchFamily="34" charset="0"/>
              </a:rPr>
              <a:t>PRAKTICKÉ VYUČOVANIE</a:t>
            </a:r>
          </a:p>
        </p:txBody>
      </p:sp>
    </p:spTree>
    <p:extLst>
      <p:ext uri="{BB962C8B-B14F-4D97-AF65-F5344CB8AC3E}">
        <p14:creationId xmlns:p14="http://schemas.microsoft.com/office/powerpoint/2010/main" val="40956404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ok 1">
            <a:extLst>
              <a:ext uri="{FF2B5EF4-FFF2-40B4-BE49-F238E27FC236}">
                <a16:creationId xmlns="" xmlns:a16="http://schemas.microsoft.com/office/drawing/2014/main" id="{C8DC084D-A20D-4264-B053-3D7A0675838D}"/>
              </a:ext>
            </a:extLst>
          </p:cNvPr>
          <p:cNvPicPr>
            <a:picLocks noChangeAspect="1"/>
          </p:cNvPicPr>
          <p:nvPr/>
        </p:nvPicPr>
        <p:blipFill>
          <a:blip r:embed="rId2"/>
          <a:stretch>
            <a:fillRect/>
          </a:stretch>
        </p:blipFill>
        <p:spPr>
          <a:xfrm>
            <a:off x="242887" y="157162"/>
            <a:ext cx="8658225" cy="6543675"/>
          </a:xfrm>
          <a:prstGeom prst="rect">
            <a:avLst/>
          </a:prstGeom>
        </p:spPr>
      </p:pic>
    </p:spTree>
    <p:extLst>
      <p:ext uri="{BB962C8B-B14F-4D97-AF65-F5344CB8AC3E}">
        <p14:creationId xmlns:p14="http://schemas.microsoft.com/office/powerpoint/2010/main" val="4543636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ok 1">
            <a:extLst>
              <a:ext uri="{FF2B5EF4-FFF2-40B4-BE49-F238E27FC236}">
                <a16:creationId xmlns="" xmlns:a16="http://schemas.microsoft.com/office/drawing/2014/main" id="{480783B4-5B33-4855-A261-E432603E0D66}"/>
              </a:ext>
            </a:extLst>
          </p:cNvPr>
          <p:cNvPicPr>
            <a:picLocks noChangeAspect="1"/>
          </p:cNvPicPr>
          <p:nvPr/>
        </p:nvPicPr>
        <p:blipFill>
          <a:blip r:embed="rId2"/>
          <a:stretch>
            <a:fillRect/>
          </a:stretch>
        </p:blipFill>
        <p:spPr>
          <a:xfrm>
            <a:off x="161925" y="100012"/>
            <a:ext cx="8820150" cy="6657975"/>
          </a:xfrm>
          <a:prstGeom prst="rect">
            <a:avLst/>
          </a:prstGeom>
        </p:spPr>
      </p:pic>
    </p:spTree>
    <p:extLst>
      <p:ext uri="{BB962C8B-B14F-4D97-AF65-F5344CB8AC3E}">
        <p14:creationId xmlns:p14="http://schemas.microsoft.com/office/powerpoint/2010/main" val="28815460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ok 1">
            <a:extLst>
              <a:ext uri="{FF2B5EF4-FFF2-40B4-BE49-F238E27FC236}">
                <a16:creationId xmlns="" xmlns:a16="http://schemas.microsoft.com/office/drawing/2014/main" id="{9CFEDCF0-66D9-41C4-8C45-F6250BA1795D}"/>
              </a:ext>
            </a:extLst>
          </p:cNvPr>
          <p:cNvPicPr>
            <a:picLocks noChangeAspect="1"/>
          </p:cNvPicPr>
          <p:nvPr/>
        </p:nvPicPr>
        <p:blipFill>
          <a:blip r:embed="rId2"/>
          <a:stretch>
            <a:fillRect/>
          </a:stretch>
        </p:blipFill>
        <p:spPr>
          <a:xfrm>
            <a:off x="166687" y="128587"/>
            <a:ext cx="8810625" cy="6600825"/>
          </a:xfrm>
          <a:prstGeom prst="rect">
            <a:avLst/>
          </a:prstGeom>
        </p:spPr>
      </p:pic>
    </p:spTree>
    <p:extLst>
      <p:ext uri="{BB962C8B-B14F-4D97-AF65-F5344CB8AC3E}">
        <p14:creationId xmlns:p14="http://schemas.microsoft.com/office/powerpoint/2010/main" val="9250403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ok 1">
            <a:extLst>
              <a:ext uri="{FF2B5EF4-FFF2-40B4-BE49-F238E27FC236}">
                <a16:creationId xmlns="" xmlns:a16="http://schemas.microsoft.com/office/drawing/2014/main" id="{14FECF5F-5D3F-4479-8D12-B30125E761E2}"/>
              </a:ext>
            </a:extLst>
          </p:cNvPr>
          <p:cNvPicPr>
            <a:picLocks noChangeAspect="1"/>
          </p:cNvPicPr>
          <p:nvPr/>
        </p:nvPicPr>
        <p:blipFill>
          <a:blip r:embed="rId2"/>
          <a:stretch>
            <a:fillRect/>
          </a:stretch>
        </p:blipFill>
        <p:spPr>
          <a:xfrm>
            <a:off x="166687" y="142875"/>
            <a:ext cx="8810625" cy="6572250"/>
          </a:xfrm>
          <a:prstGeom prst="rect">
            <a:avLst/>
          </a:prstGeom>
        </p:spPr>
      </p:pic>
    </p:spTree>
    <p:extLst>
      <p:ext uri="{BB962C8B-B14F-4D97-AF65-F5344CB8AC3E}">
        <p14:creationId xmlns:p14="http://schemas.microsoft.com/office/powerpoint/2010/main" val="20177738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ok 1">
            <a:extLst>
              <a:ext uri="{FF2B5EF4-FFF2-40B4-BE49-F238E27FC236}">
                <a16:creationId xmlns="" xmlns:a16="http://schemas.microsoft.com/office/drawing/2014/main" id="{5138DE45-B936-4FB4-AE11-BF91FD4AFB61}"/>
              </a:ext>
            </a:extLst>
          </p:cNvPr>
          <p:cNvPicPr>
            <a:picLocks noChangeAspect="1"/>
          </p:cNvPicPr>
          <p:nvPr/>
        </p:nvPicPr>
        <p:blipFill>
          <a:blip r:embed="rId2"/>
          <a:stretch>
            <a:fillRect/>
          </a:stretch>
        </p:blipFill>
        <p:spPr>
          <a:xfrm>
            <a:off x="147637" y="104775"/>
            <a:ext cx="8848725" cy="6648450"/>
          </a:xfrm>
          <a:prstGeom prst="rect">
            <a:avLst/>
          </a:prstGeom>
        </p:spPr>
      </p:pic>
    </p:spTree>
    <p:extLst>
      <p:ext uri="{BB962C8B-B14F-4D97-AF65-F5344CB8AC3E}">
        <p14:creationId xmlns:p14="http://schemas.microsoft.com/office/powerpoint/2010/main" val="28411444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normAutofit fontScale="90000"/>
          </a:bodyPr>
          <a:lstStyle/>
          <a:p>
            <a:r>
              <a:rPr lang="sk-SK" dirty="0"/>
              <a:t>Rodičovská rada pri ZRPŠ SOŠP Dolný Kubín – výkonný výbor</a:t>
            </a:r>
          </a:p>
        </p:txBody>
      </p:sp>
      <p:graphicFrame>
        <p:nvGraphicFramePr>
          <p:cNvPr id="4" name="Zástupný symbol pro obsah 3"/>
          <p:cNvGraphicFramePr>
            <a:graphicFrameLocks noGrp="1"/>
          </p:cNvGraphicFramePr>
          <p:nvPr>
            <p:ph idx="1"/>
            <p:extLst>
              <p:ext uri="{D42A27DB-BD31-4B8C-83A1-F6EECF244321}">
                <p14:modId xmlns:p14="http://schemas.microsoft.com/office/powerpoint/2010/main" val="2497499716"/>
              </p:ext>
            </p:extLst>
          </p:nvPr>
        </p:nvGraphicFramePr>
        <p:xfrm>
          <a:off x="899592" y="2132856"/>
          <a:ext cx="6722156" cy="3915470"/>
        </p:xfrm>
        <a:graphic>
          <a:graphicData uri="http://schemas.openxmlformats.org/drawingml/2006/table">
            <a:tbl>
              <a:tblPr>
                <a:tableStyleId>{5C22544A-7EE6-4342-B048-85BDC9FD1C3A}</a:tableStyleId>
              </a:tblPr>
              <a:tblGrid>
                <a:gridCol w="2083704">
                  <a:extLst>
                    <a:ext uri="{9D8B030D-6E8A-4147-A177-3AD203B41FA5}">
                      <a16:colId xmlns:a16="http://schemas.microsoft.com/office/drawing/2014/main" xmlns="" val="20000"/>
                    </a:ext>
                  </a:extLst>
                </a:gridCol>
                <a:gridCol w="2099408">
                  <a:extLst>
                    <a:ext uri="{9D8B030D-6E8A-4147-A177-3AD203B41FA5}">
                      <a16:colId xmlns:a16="http://schemas.microsoft.com/office/drawing/2014/main" xmlns="" val="20001"/>
                    </a:ext>
                  </a:extLst>
                </a:gridCol>
                <a:gridCol w="2539044">
                  <a:extLst>
                    <a:ext uri="{9D8B030D-6E8A-4147-A177-3AD203B41FA5}">
                      <a16:colId xmlns:a16="http://schemas.microsoft.com/office/drawing/2014/main" xmlns="" val="20004"/>
                    </a:ext>
                  </a:extLst>
                </a:gridCol>
              </a:tblGrid>
              <a:tr h="755176">
                <a:tc>
                  <a:txBody>
                    <a:bodyPr/>
                    <a:lstStyle/>
                    <a:p>
                      <a:pPr>
                        <a:spcAft>
                          <a:spcPts val="0"/>
                        </a:spcAft>
                      </a:pPr>
                      <a:r>
                        <a:rPr lang="sk-SK" sz="1800" b="1" dirty="0" smtClean="0">
                          <a:effectLst/>
                        </a:rPr>
                        <a:t>Funkcia</a:t>
                      </a:r>
                      <a:r>
                        <a:rPr lang="sk-SK" sz="1800" b="1" dirty="0">
                          <a:effectLst/>
                        </a:rPr>
                        <a:t> </a:t>
                      </a:r>
                      <a:endParaRPr lang="sk-SK" sz="1800" b="1" dirty="0">
                        <a:effectLst/>
                        <a:latin typeface="Times New Roman"/>
                        <a:ea typeface="Times New Roman"/>
                      </a:endParaRPr>
                    </a:p>
                  </a:txBody>
                  <a:tcPr marL="44450" marR="44450" marT="0" marB="0" anchor="ctr">
                    <a:solidFill>
                      <a:schemeClr val="accent2">
                        <a:lumMod val="40000"/>
                        <a:lumOff val="60000"/>
                      </a:schemeClr>
                    </a:solidFill>
                  </a:tcPr>
                </a:tc>
                <a:tc>
                  <a:txBody>
                    <a:bodyPr/>
                    <a:lstStyle/>
                    <a:p>
                      <a:pPr>
                        <a:spcAft>
                          <a:spcPts val="0"/>
                        </a:spcAft>
                      </a:pPr>
                      <a:r>
                        <a:rPr lang="sk-SK" sz="1800" b="1" dirty="0">
                          <a:effectLst/>
                        </a:rPr>
                        <a:t>Meno priezvisko</a:t>
                      </a:r>
                      <a:endParaRPr lang="sk-SK" sz="1800" b="1" dirty="0">
                        <a:effectLst/>
                        <a:latin typeface="Times New Roman"/>
                        <a:ea typeface="Times New Roman"/>
                      </a:endParaRPr>
                    </a:p>
                  </a:txBody>
                  <a:tcPr marL="44450" marR="44450" marT="0" marB="0" anchor="ctr">
                    <a:solidFill>
                      <a:schemeClr val="accent2">
                        <a:lumMod val="40000"/>
                        <a:lumOff val="60000"/>
                      </a:schemeClr>
                    </a:solidFill>
                  </a:tcPr>
                </a:tc>
                <a:tc>
                  <a:txBody>
                    <a:bodyPr/>
                    <a:lstStyle/>
                    <a:p>
                      <a:pPr>
                        <a:spcAft>
                          <a:spcPts val="0"/>
                        </a:spcAft>
                      </a:pPr>
                      <a:r>
                        <a:rPr lang="sk-SK" sz="1800" b="1" dirty="0">
                          <a:effectLst/>
                        </a:rPr>
                        <a:t>Trieda žiaka</a:t>
                      </a:r>
                      <a:endParaRPr lang="sk-SK" sz="1800" b="1" dirty="0">
                        <a:effectLst/>
                        <a:latin typeface="Times New Roman"/>
                        <a:ea typeface="Times New Roman"/>
                      </a:endParaRPr>
                    </a:p>
                  </a:txBody>
                  <a:tcPr marL="44450" marR="44450" marT="0" marB="0" anchor="ctr">
                    <a:solidFill>
                      <a:schemeClr val="accent2">
                        <a:lumMod val="40000"/>
                        <a:lumOff val="60000"/>
                      </a:schemeClr>
                    </a:solidFill>
                  </a:tcPr>
                </a:tc>
                <a:extLst>
                  <a:ext uri="{0D108BD9-81ED-4DB2-BD59-A6C34878D82A}">
                    <a16:rowId xmlns:a16="http://schemas.microsoft.com/office/drawing/2014/main" xmlns="" val="10000"/>
                  </a:ext>
                </a:extLst>
              </a:tr>
              <a:tr h="346124">
                <a:tc>
                  <a:txBody>
                    <a:bodyPr/>
                    <a:lstStyle/>
                    <a:p>
                      <a:pPr>
                        <a:spcAft>
                          <a:spcPts val="0"/>
                        </a:spcAft>
                      </a:pPr>
                      <a:r>
                        <a:rPr lang="sk-SK" sz="1800" b="1" i="0" baseline="0" dirty="0">
                          <a:effectLst/>
                        </a:rPr>
                        <a:t>Predseda:</a:t>
                      </a:r>
                      <a:endParaRPr lang="sk-SK" sz="1800" b="1" i="0" baseline="0" dirty="0">
                        <a:effectLst/>
                        <a:latin typeface="Times New Roman"/>
                        <a:ea typeface="Times New Roman"/>
                      </a:endParaRPr>
                    </a:p>
                  </a:txBody>
                  <a:tcPr marL="44450" marR="44450" marT="0" marB="0"/>
                </a:tc>
                <a:tc>
                  <a:txBody>
                    <a:bodyPr/>
                    <a:lstStyle/>
                    <a:p>
                      <a:pPr>
                        <a:spcAft>
                          <a:spcPts val="0"/>
                        </a:spcAft>
                      </a:pPr>
                      <a:r>
                        <a:rPr lang="sk-SK" sz="1800" dirty="0" smtClean="0">
                          <a:solidFill>
                            <a:schemeClr val="tx1"/>
                          </a:solidFill>
                          <a:effectLst/>
                          <a:latin typeface="+mn-lt"/>
                          <a:ea typeface="+mn-ea"/>
                        </a:rPr>
                        <a:t>Peter</a:t>
                      </a:r>
                      <a:r>
                        <a:rPr lang="sk-SK" sz="1800" baseline="0" dirty="0" smtClean="0">
                          <a:solidFill>
                            <a:schemeClr val="tx1"/>
                          </a:solidFill>
                          <a:effectLst/>
                          <a:latin typeface="+mn-lt"/>
                          <a:ea typeface="+mn-ea"/>
                        </a:rPr>
                        <a:t> </a:t>
                      </a:r>
                      <a:r>
                        <a:rPr lang="sk-SK" sz="1800" baseline="0" dirty="0" err="1" smtClean="0">
                          <a:solidFill>
                            <a:schemeClr val="tx1"/>
                          </a:solidFill>
                          <a:effectLst/>
                          <a:latin typeface="+mn-lt"/>
                          <a:ea typeface="+mn-ea"/>
                        </a:rPr>
                        <a:t>Valek</a:t>
                      </a:r>
                      <a:r>
                        <a:rPr lang="sk-SK" sz="1800" baseline="0" dirty="0" smtClean="0">
                          <a:solidFill>
                            <a:schemeClr val="tx1"/>
                          </a:solidFill>
                          <a:effectLst/>
                          <a:latin typeface="+mn-lt"/>
                          <a:ea typeface="+mn-ea"/>
                        </a:rPr>
                        <a:t> </a:t>
                      </a:r>
                      <a:endParaRPr lang="sk-SK" sz="1800" dirty="0">
                        <a:solidFill>
                          <a:srgbClr val="FF0000"/>
                        </a:solidFill>
                        <a:effectLst/>
                        <a:latin typeface="Times New Roman"/>
                        <a:ea typeface="Times New Roman"/>
                      </a:endParaRPr>
                    </a:p>
                  </a:txBody>
                  <a:tcPr marL="44450" marR="44450" marT="0" marB="0"/>
                </a:tc>
                <a:tc>
                  <a:txBody>
                    <a:bodyPr/>
                    <a:lstStyle/>
                    <a:p>
                      <a:pPr>
                        <a:spcAft>
                          <a:spcPts val="0"/>
                        </a:spcAft>
                      </a:pPr>
                      <a:r>
                        <a:rPr lang="sk-SK" sz="1800" dirty="0" smtClean="0">
                          <a:solidFill>
                            <a:srgbClr val="FF0000"/>
                          </a:solidFill>
                          <a:effectLst/>
                        </a:rPr>
                        <a:t> </a:t>
                      </a:r>
                      <a:r>
                        <a:rPr lang="sk-SK" sz="1800" dirty="0" smtClean="0">
                          <a:solidFill>
                            <a:schemeClr val="tx1"/>
                          </a:solidFill>
                          <a:effectLst/>
                        </a:rPr>
                        <a:t>II.E</a:t>
                      </a:r>
                      <a:endParaRPr lang="sk-SK" sz="1800" dirty="0">
                        <a:solidFill>
                          <a:schemeClr val="tx1"/>
                        </a:solidFill>
                        <a:effectLst/>
                        <a:latin typeface="Times New Roman"/>
                        <a:ea typeface="Times New Roman"/>
                      </a:endParaRPr>
                    </a:p>
                  </a:txBody>
                  <a:tcPr marL="44450" marR="44450" marT="0" marB="0"/>
                </a:tc>
                <a:extLst>
                  <a:ext uri="{0D108BD9-81ED-4DB2-BD59-A6C34878D82A}">
                    <a16:rowId xmlns:a16="http://schemas.microsoft.com/office/drawing/2014/main" xmlns="" val="10001"/>
                  </a:ext>
                </a:extLst>
              </a:tr>
              <a:tr h="755176">
                <a:tc>
                  <a:txBody>
                    <a:bodyPr/>
                    <a:lstStyle/>
                    <a:p>
                      <a:pPr>
                        <a:spcAft>
                          <a:spcPts val="0"/>
                        </a:spcAft>
                      </a:pPr>
                      <a:r>
                        <a:rPr lang="sk-SK" sz="1800" b="1" i="0" baseline="0" dirty="0">
                          <a:effectLst/>
                        </a:rPr>
                        <a:t>Pokladníčka:</a:t>
                      </a:r>
                      <a:endParaRPr lang="sk-SK" sz="1800" b="1" i="0" baseline="0" dirty="0">
                        <a:effectLst/>
                        <a:latin typeface="Times New Roman"/>
                        <a:ea typeface="Times New Roman"/>
                      </a:endParaRPr>
                    </a:p>
                  </a:txBody>
                  <a:tcPr marL="44450" marR="44450" marT="0" marB="0"/>
                </a:tc>
                <a:tc>
                  <a:txBody>
                    <a:bodyPr/>
                    <a:lstStyle/>
                    <a:p>
                      <a:pPr>
                        <a:spcAft>
                          <a:spcPts val="0"/>
                        </a:spcAft>
                      </a:pPr>
                      <a:r>
                        <a:rPr lang="sk-SK" sz="1800" dirty="0">
                          <a:effectLst/>
                        </a:rPr>
                        <a:t>Miriam Androvičová</a:t>
                      </a:r>
                      <a:endParaRPr lang="sk-SK" sz="1800" dirty="0">
                        <a:effectLst/>
                        <a:latin typeface="Times New Roman"/>
                        <a:ea typeface="Times New Roman"/>
                      </a:endParaRPr>
                    </a:p>
                  </a:txBody>
                  <a:tcPr marL="44450" marR="44450" marT="0" marB="0"/>
                </a:tc>
                <a:tc>
                  <a:txBody>
                    <a:bodyPr/>
                    <a:lstStyle/>
                    <a:p>
                      <a:pPr>
                        <a:spcAft>
                          <a:spcPts val="0"/>
                        </a:spcAft>
                      </a:pPr>
                      <a:r>
                        <a:rPr lang="sk-SK" sz="1800" dirty="0">
                          <a:effectLst/>
                        </a:rPr>
                        <a:t> </a:t>
                      </a:r>
                      <a:r>
                        <a:rPr lang="sk-SK" sz="1800" dirty="0" smtClean="0">
                          <a:effectLst/>
                        </a:rPr>
                        <a:t>SOŠP</a:t>
                      </a:r>
                      <a:endParaRPr lang="sk-SK" sz="1800" dirty="0">
                        <a:effectLst/>
                        <a:latin typeface="Times New Roman"/>
                        <a:ea typeface="Times New Roman"/>
                      </a:endParaRPr>
                    </a:p>
                  </a:txBody>
                  <a:tcPr marL="44450" marR="44450" marT="0" marB="0"/>
                </a:tc>
                <a:extLst>
                  <a:ext uri="{0D108BD9-81ED-4DB2-BD59-A6C34878D82A}">
                    <a16:rowId xmlns:a16="http://schemas.microsoft.com/office/drawing/2014/main" xmlns="" val="10002"/>
                  </a:ext>
                </a:extLst>
              </a:tr>
              <a:tr h="377589">
                <a:tc>
                  <a:txBody>
                    <a:bodyPr/>
                    <a:lstStyle/>
                    <a:p>
                      <a:pPr>
                        <a:spcAft>
                          <a:spcPts val="0"/>
                        </a:spcAft>
                      </a:pPr>
                      <a:r>
                        <a:rPr lang="sk-SK" sz="1800" b="1" i="0" baseline="0" dirty="0">
                          <a:effectLst/>
                        </a:rPr>
                        <a:t>Zapisovateľka:</a:t>
                      </a:r>
                      <a:endParaRPr lang="sk-SK" sz="1800" b="1" i="0" baseline="0" dirty="0">
                        <a:effectLst/>
                        <a:latin typeface="Times New Roman"/>
                        <a:ea typeface="Times New Roman"/>
                      </a:endParaRPr>
                    </a:p>
                  </a:txBody>
                  <a:tcPr marL="44450" marR="44450" marT="0" marB="0"/>
                </a:tc>
                <a:tc>
                  <a:txBody>
                    <a:bodyPr/>
                    <a:lstStyle/>
                    <a:p>
                      <a:pPr>
                        <a:spcAft>
                          <a:spcPts val="0"/>
                        </a:spcAft>
                      </a:pPr>
                      <a:r>
                        <a:rPr kumimoji="0" lang="sk-SK" sz="1800" kern="1200" dirty="0" smtClean="0">
                          <a:solidFill>
                            <a:schemeClr val="dk1"/>
                          </a:solidFill>
                          <a:effectLst/>
                          <a:latin typeface="+mn-lt"/>
                          <a:ea typeface="+mn-ea"/>
                          <a:cs typeface="+mn-cs"/>
                        </a:rPr>
                        <a:t>PhDr. Andrea </a:t>
                      </a:r>
                      <a:r>
                        <a:rPr kumimoji="0" lang="sk-SK" sz="1800" kern="1200" dirty="0" err="1" smtClean="0">
                          <a:solidFill>
                            <a:schemeClr val="dk1"/>
                          </a:solidFill>
                          <a:effectLst/>
                          <a:latin typeface="+mn-lt"/>
                          <a:ea typeface="+mn-ea"/>
                          <a:cs typeface="+mn-cs"/>
                        </a:rPr>
                        <a:t>Jarabáková</a:t>
                      </a:r>
                      <a:r>
                        <a:rPr kumimoji="0" lang="sk-SK" sz="1800" kern="1200" dirty="0" smtClean="0">
                          <a:solidFill>
                            <a:schemeClr val="dk1"/>
                          </a:solidFill>
                          <a:effectLst/>
                          <a:latin typeface="+mn-lt"/>
                          <a:ea typeface="+mn-ea"/>
                          <a:cs typeface="+mn-cs"/>
                        </a:rPr>
                        <a:t> </a:t>
                      </a:r>
                      <a:endParaRPr lang="sk-SK" sz="1800" b="0" dirty="0">
                        <a:solidFill>
                          <a:schemeClr val="tx1"/>
                        </a:solidFill>
                        <a:effectLst/>
                        <a:latin typeface="Segoe UI Semibold" panose="020B0702040204020203" pitchFamily="34" charset="0"/>
                        <a:ea typeface="Times New Roman"/>
                        <a:cs typeface="Segoe UI Semibold" panose="020B0702040204020203" pitchFamily="34" charset="0"/>
                      </a:endParaRPr>
                    </a:p>
                  </a:txBody>
                  <a:tcPr marL="44450" marR="44450" marT="0" marB="0"/>
                </a:tc>
                <a:tc>
                  <a:txBody>
                    <a:bodyPr/>
                    <a:lstStyle/>
                    <a:p>
                      <a:pPr>
                        <a:spcAft>
                          <a:spcPts val="0"/>
                        </a:spcAft>
                      </a:pPr>
                      <a:r>
                        <a:rPr lang="sk-SK" sz="1800" b="0" dirty="0" smtClean="0">
                          <a:solidFill>
                            <a:schemeClr val="tx1"/>
                          </a:solidFill>
                          <a:effectLst/>
                          <a:latin typeface="Times New Roman"/>
                          <a:ea typeface="Times New Roman"/>
                        </a:rPr>
                        <a:t>I.C</a:t>
                      </a:r>
                      <a:endParaRPr lang="sk-SK" sz="1800" b="0" dirty="0">
                        <a:solidFill>
                          <a:schemeClr val="tx1"/>
                        </a:solidFill>
                        <a:effectLst/>
                        <a:latin typeface="Times New Roman"/>
                        <a:ea typeface="Times New Roman"/>
                      </a:endParaRPr>
                    </a:p>
                  </a:txBody>
                  <a:tcPr marL="44450" marR="44450" marT="0" marB="0"/>
                </a:tc>
                <a:extLst>
                  <a:ext uri="{0D108BD9-81ED-4DB2-BD59-A6C34878D82A}">
                    <a16:rowId xmlns:a16="http://schemas.microsoft.com/office/drawing/2014/main" xmlns="" val="10003"/>
                  </a:ext>
                </a:extLst>
              </a:tr>
              <a:tr h="755176">
                <a:tc>
                  <a:txBody>
                    <a:bodyPr/>
                    <a:lstStyle/>
                    <a:p>
                      <a:pPr>
                        <a:spcAft>
                          <a:spcPts val="0"/>
                        </a:spcAft>
                      </a:pPr>
                      <a:r>
                        <a:rPr lang="sk-SK" sz="1800" b="1" i="0" baseline="0" dirty="0">
                          <a:effectLst/>
                        </a:rPr>
                        <a:t>Členovia:</a:t>
                      </a:r>
                      <a:endParaRPr lang="sk-SK" sz="1800" b="1" i="0" baseline="0" dirty="0">
                        <a:effectLst/>
                        <a:latin typeface="Times New Roman"/>
                        <a:ea typeface="Times New Roman"/>
                      </a:endParaRPr>
                    </a:p>
                  </a:txBody>
                  <a:tcPr marL="44450" marR="44450" marT="0" marB="0"/>
                </a:tc>
                <a:tc>
                  <a:txBody>
                    <a:bodyPr/>
                    <a:lstStyle/>
                    <a:p>
                      <a:pPr algn="l">
                        <a:lnSpc>
                          <a:spcPct val="107000"/>
                        </a:lnSpc>
                        <a:spcAft>
                          <a:spcPts val="800"/>
                        </a:spcAft>
                      </a:pPr>
                      <a:r>
                        <a:rPr lang="sk-SK" sz="1800" b="1" dirty="0">
                          <a:effectLst/>
                          <a:latin typeface="Segoe UI Emoji" panose="020B0502040204020203" pitchFamily="34" charset="0"/>
                          <a:ea typeface="Segoe UI Emoji" panose="020B0502040204020203" pitchFamily="34" charset="0"/>
                          <a:cs typeface="Times New Roman"/>
                        </a:rPr>
                        <a:t>Mgr. Mária Tokárová</a:t>
                      </a:r>
                      <a:endParaRPr lang="sk-SK" sz="1800" dirty="0">
                        <a:effectLst/>
                        <a:latin typeface="Segoe UI Emoji" panose="020B0502040204020203" pitchFamily="34" charset="0"/>
                        <a:ea typeface="Segoe UI Emoji" panose="020B0502040204020203" pitchFamily="34" charset="0"/>
                        <a:cs typeface="Times New Roman"/>
                      </a:endParaRPr>
                    </a:p>
                  </a:txBody>
                  <a:tcPr marL="68580" marR="68580" marT="0" marB="0"/>
                </a:tc>
                <a:tc>
                  <a:txBody>
                    <a:bodyPr/>
                    <a:lstStyle/>
                    <a:p>
                      <a:pPr>
                        <a:spcAft>
                          <a:spcPts val="0"/>
                        </a:spcAft>
                      </a:pPr>
                      <a:r>
                        <a:rPr lang="sk-SK" sz="1800" dirty="0" smtClean="0">
                          <a:solidFill>
                            <a:schemeClr val="tx1"/>
                          </a:solidFill>
                          <a:effectLst/>
                          <a:latin typeface="Times New Roman"/>
                          <a:ea typeface="Times New Roman"/>
                        </a:rPr>
                        <a:t>I.C</a:t>
                      </a:r>
                      <a:endParaRPr lang="sk-SK" sz="1800" dirty="0">
                        <a:solidFill>
                          <a:schemeClr val="tx1"/>
                        </a:solidFill>
                        <a:effectLst/>
                        <a:latin typeface="Times New Roman"/>
                        <a:ea typeface="Times New Roman"/>
                      </a:endParaRPr>
                    </a:p>
                  </a:txBody>
                  <a:tcPr marL="44450" marR="44450" marT="0" marB="0"/>
                </a:tc>
                <a:extLst>
                  <a:ext uri="{0D108BD9-81ED-4DB2-BD59-A6C34878D82A}">
                    <a16:rowId xmlns:a16="http://schemas.microsoft.com/office/drawing/2014/main" xmlns="" val="10004"/>
                  </a:ext>
                </a:extLst>
              </a:tr>
              <a:tr h="377589">
                <a:tc>
                  <a:txBody>
                    <a:bodyPr/>
                    <a:lstStyle/>
                    <a:p>
                      <a:pPr>
                        <a:spcAft>
                          <a:spcPts val="0"/>
                        </a:spcAft>
                      </a:pPr>
                      <a:r>
                        <a:rPr lang="sk-SK" sz="1800" dirty="0">
                          <a:effectLst/>
                        </a:rPr>
                        <a:t> </a:t>
                      </a:r>
                      <a:endParaRPr lang="sk-SK" sz="1800" dirty="0">
                        <a:effectLst/>
                        <a:latin typeface="Times New Roman"/>
                        <a:ea typeface="Times New Roman"/>
                      </a:endParaRPr>
                    </a:p>
                  </a:txBody>
                  <a:tcPr marL="44450" marR="44450" marT="0" marB="0"/>
                </a:tc>
                <a:tc>
                  <a:txBody>
                    <a:bodyPr/>
                    <a:lstStyle/>
                    <a:p>
                      <a:pPr>
                        <a:spcAft>
                          <a:spcPts val="0"/>
                        </a:spcAft>
                      </a:pPr>
                      <a:r>
                        <a:rPr lang="sk-SK" sz="1800" dirty="0" smtClean="0">
                          <a:solidFill>
                            <a:schemeClr val="tx1"/>
                          </a:solidFill>
                          <a:effectLst/>
                          <a:latin typeface="Verdana" panose="020B0604030504040204" pitchFamily="34" charset="0"/>
                          <a:ea typeface="Verdana" panose="020B0604030504040204" pitchFamily="34" charset="0"/>
                        </a:rPr>
                        <a:t>Pavol Macák</a:t>
                      </a:r>
                      <a:endParaRPr lang="sk-SK" sz="1800" dirty="0">
                        <a:solidFill>
                          <a:schemeClr val="tx1"/>
                        </a:solidFill>
                        <a:effectLst/>
                        <a:latin typeface="Verdana" panose="020B0604030504040204" pitchFamily="34" charset="0"/>
                        <a:ea typeface="Verdana" panose="020B0604030504040204" pitchFamily="34" charset="0"/>
                      </a:endParaRPr>
                    </a:p>
                  </a:txBody>
                  <a:tcPr marL="44450" marR="44450" marT="0" marB="0"/>
                </a:tc>
                <a:tc>
                  <a:txBody>
                    <a:bodyPr/>
                    <a:lstStyle/>
                    <a:p>
                      <a:pPr>
                        <a:spcAft>
                          <a:spcPts val="0"/>
                        </a:spcAft>
                      </a:pPr>
                      <a:r>
                        <a:rPr lang="sk-SK" sz="1800" dirty="0" smtClean="0">
                          <a:solidFill>
                            <a:schemeClr val="tx1"/>
                          </a:solidFill>
                          <a:effectLst/>
                          <a:latin typeface="Verdana" panose="020B0604030504040204" pitchFamily="34" charset="0"/>
                          <a:ea typeface="Verdana" panose="020B0604030504040204" pitchFamily="34" charset="0"/>
                        </a:rPr>
                        <a:t>IV.E</a:t>
                      </a:r>
                      <a:endParaRPr lang="sk-SK" sz="1800" dirty="0">
                        <a:solidFill>
                          <a:schemeClr val="tx1"/>
                        </a:solidFill>
                        <a:effectLst/>
                        <a:latin typeface="Verdana" panose="020B0604030504040204" pitchFamily="34" charset="0"/>
                        <a:ea typeface="Verdana" panose="020B0604030504040204" pitchFamily="34" charset="0"/>
                      </a:endParaRPr>
                    </a:p>
                  </a:txBody>
                  <a:tcPr marL="44450" marR="44450" marT="0" marB="0"/>
                </a:tc>
                <a:extLst>
                  <a:ext uri="{0D108BD9-81ED-4DB2-BD59-A6C34878D82A}">
                    <a16:rowId xmlns:a16="http://schemas.microsoft.com/office/drawing/2014/main" xmlns="" val="10005"/>
                  </a:ext>
                </a:extLst>
              </a:tr>
              <a:tr h="377589">
                <a:tc>
                  <a:txBody>
                    <a:bodyPr/>
                    <a:lstStyle/>
                    <a:p>
                      <a:pPr>
                        <a:spcAft>
                          <a:spcPts val="0"/>
                        </a:spcAft>
                      </a:pPr>
                      <a:r>
                        <a:rPr lang="sk-SK" sz="1200">
                          <a:effectLst/>
                        </a:rPr>
                        <a:t> </a:t>
                      </a:r>
                      <a:endParaRPr lang="sk-SK" sz="1200">
                        <a:effectLst/>
                        <a:latin typeface="Times New Roman"/>
                        <a:ea typeface="Times New Roman"/>
                      </a:endParaRPr>
                    </a:p>
                  </a:txBody>
                  <a:tcPr marL="44450" marR="44450" marT="0" marB="0"/>
                </a:tc>
                <a:tc>
                  <a:txBody>
                    <a:bodyPr/>
                    <a:lstStyle/>
                    <a:p>
                      <a:pPr>
                        <a:spcAft>
                          <a:spcPts val="0"/>
                        </a:spcAft>
                      </a:pPr>
                      <a:r>
                        <a:rPr lang="sk-SK" sz="1200">
                          <a:effectLst/>
                        </a:rPr>
                        <a:t> </a:t>
                      </a:r>
                      <a:endParaRPr lang="sk-SK" sz="1200">
                        <a:effectLst/>
                        <a:latin typeface="Times New Roman"/>
                        <a:ea typeface="Times New Roman"/>
                      </a:endParaRPr>
                    </a:p>
                  </a:txBody>
                  <a:tcPr marL="44450" marR="44450" marT="0" marB="0"/>
                </a:tc>
                <a:tc>
                  <a:txBody>
                    <a:bodyPr/>
                    <a:lstStyle/>
                    <a:p>
                      <a:pPr>
                        <a:spcAft>
                          <a:spcPts val="0"/>
                        </a:spcAft>
                      </a:pPr>
                      <a:r>
                        <a:rPr lang="sk-SK" sz="1200" dirty="0">
                          <a:effectLst/>
                        </a:rPr>
                        <a:t> </a:t>
                      </a:r>
                      <a:endParaRPr lang="sk-SK" sz="1200" dirty="0">
                        <a:effectLst/>
                        <a:latin typeface="Times New Roman"/>
                        <a:ea typeface="Times New Roman"/>
                      </a:endParaRPr>
                    </a:p>
                  </a:txBody>
                  <a:tcPr marL="44450" marR="44450" marT="0" marB="0"/>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7041027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ok 1">
            <a:extLst>
              <a:ext uri="{FF2B5EF4-FFF2-40B4-BE49-F238E27FC236}">
                <a16:creationId xmlns="" xmlns:a16="http://schemas.microsoft.com/office/drawing/2014/main" id="{CE052D50-E739-441C-B9AB-D52C6B97E6CE}"/>
              </a:ext>
            </a:extLst>
          </p:cNvPr>
          <p:cNvPicPr>
            <a:picLocks noChangeAspect="1"/>
          </p:cNvPicPr>
          <p:nvPr/>
        </p:nvPicPr>
        <p:blipFill>
          <a:blip r:embed="rId3"/>
          <a:stretch>
            <a:fillRect/>
          </a:stretch>
        </p:blipFill>
        <p:spPr>
          <a:xfrm>
            <a:off x="157162" y="123825"/>
            <a:ext cx="8829675" cy="6610350"/>
          </a:xfrm>
          <a:prstGeom prst="rect">
            <a:avLst/>
          </a:prstGeom>
        </p:spPr>
      </p:pic>
    </p:spTree>
    <p:extLst>
      <p:ext uri="{BB962C8B-B14F-4D97-AF65-F5344CB8AC3E}">
        <p14:creationId xmlns:p14="http://schemas.microsoft.com/office/powerpoint/2010/main" val="38521660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ok 1">
            <a:extLst>
              <a:ext uri="{FF2B5EF4-FFF2-40B4-BE49-F238E27FC236}">
                <a16:creationId xmlns="" xmlns:a16="http://schemas.microsoft.com/office/drawing/2014/main" id="{D08E5C99-BB12-421A-A09E-9D549CFBDECB}"/>
              </a:ext>
            </a:extLst>
          </p:cNvPr>
          <p:cNvPicPr>
            <a:picLocks noChangeAspect="1"/>
          </p:cNvPicPr>
          <p:nvPr/>
        </p:nvPicPr>
        <p:blipFill>
          <a:blip r:embed="rId2"/>
          <a:stretch>
            <a:fillRect/>
          </a:stretch>
        </p:blipFill>
        <p:spPr>
          <a:xfrm>
            <a:off x="147637" y="123825"/>
            <a:ext cx="8848725" cy="6610350"/>
          </a:xfrm>
          <a:prstGeom prst="rect">
            <a:avLst/>
          </a:prstGeom>
        </p:spPr>
      </p:pic>
    </p:spTree>
    <p:extLst>
      <p:ext uri="{BB962C8B-B14F-4D97-AF65-F5344CB8AC3E}">
        <p14:creationId xmlns:p14="http://schemas.microsoft.com/office/powerpoint/2010/main" val="7850441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ok 1">
            <a:extLst>
              <a:ext uri="{FF2B5EF4-FFF2-40B4-BE49-F238E27FC236}">
                <a16:creationId xmlns="" xmlns:a16="http://schemas.microsoft.com/office/drawing/2014/main" id="{F763B67B-FF53-4C7C-AEBD-70828ABD86EC}"/>
              </a:ext>
            </a:extLst>
          </p:cNvPr>
          <p:cNvPicPr>
            <a:picLocks noChangeAspect="1"/>
          </p:cNvPicPr>
          <p:nvPr/>
        </p:nvPicPr>
        <p:blipFill>
          <a:blip r:embed="rId2"/>
          <a:stretch>
            <a:fillRect/>
          </a:stretch>
        </p:blipFill>
        <p:spPr>
          <a:xfrm>
            <a:off x="161925" y="142875"/>
            <a:ext cx="8820150" cy="6572250"/>
          </a:xfrm>
          <a:prstGeom prst="rect">
            <a:avLst/>
          </a:prstGeom>
        </p:spPr>
      </p:pic>
    </p:spTree>
    <p:extLst>
      <p:ext uri="{BB962C8B-B14F-4D97-AF65-F5344CB8AC3E}">
        <p14:creationId xmlns:p14="http://schemas.microsoft.com/office/powerpoint/2010/main" val="20662770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ok 1">
            <a:extLst>
              <a:ext uri="{FF2B5EF4-FFF2-40B4-BE49-F238E27FC236}">
                <a16:creationId xmlns="" xmlns:a16="http://schemas.microsoft.com/office/drawing/2014/main" id="{2B84ACAF-41A4-4A75-803A-E346249B4C6C}"/>
              </a:ext>
            </a:extLst>
          </p:cNvPr>
          <p:cNvPicPr>
            <a:picLocks noChangeAspect="1"/>
          </p:cNvPicPr>
          <p:nvPr/>
        </p:nvPicPr>
        <p:blipFill>
          <a:blip r:embed="rId2"/>
          <a:stretch>
            <a:fillRect/>
          </a:stretch>
        </p:blipFill>
        <p:spPr>
          <a:xfrm>
            <a:off x="323528" y="100012"/>
            <a:ext cx="6886575" cy="6657975"/>
          </a:xfrm>
          <a:prstGeom prst="rect">
            <a:avLst/>
          </a:prstGeom>
        </p:spPr>
      </p:pic>
    </p:spTree>
    <p:extLst>
      <p:ext uri="{BB962C8B-B14F-4D97-AF65-F5344CB8AC3E}">
        <p14:creationId xmlns:p14="http://schemas.microsoft.com/office/powerpoint/2010/main" val="42563232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ok 1">
            <a:extLst>
              <a:ext uri="{FF2B5EF4-FFF2-40B4-BE49-F238E27FC236}">
                <a16:creationId xmlns="" xmlns:a16="http://schemas.microsoft.com/office/drawing/2014/main" id="{FB3242A7-2FB2-4F55-9223-08C4D5B544B9}"/>
              </a:ext>
            </a:extLst>
          </p:cNvPr>
          <p:cNvPicPr>
            <a:picLocks noChangeAspect="1"/>
          </p:cNvPicPr>
          <p:nvPr/>
        </p:nvPicPr>
        <p:blipFill>
          <a:blip r:embed="rId2"/>
          <a:stretch>
            <a:fillRect/>
          </a:stretch>
        </p:blipFill>
        <p:spPr>
          <a:xfrm>
            <a:off x="323528" y="152400"/>
            <a:ext cx="6858000" cy="6553200"/>
          </a:xfrm>
          <a:prstGeom prst="rect">
            <a:avLst/>
          </a:prstGeom>
        </p:spPr>
      </p:pic>
    </p:spTree>
    <p:extLst>
      <p:ext uri="{BB962C8B-B14F-4D97-AF65-F5344CB8AC3E}">
        <p14:creationId xmlns:p14="http://schemas.microsoft.com/office/powerpoint/2010/main" val="13791300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ok 1">
            <a:extLst>
              <a:ext uri="{FF2B5EF4-FFF2-40B4-BE49-F238E27FC236}">
                <a16:creationId xmlns="" xmlns:a16="http://schemas.microsoft.com/office/drawing/2014/main" id="{10021E54-AF1C-4E27-81D3-89D794838E25}"/>
              </a:ext>
            </a:extLst>
          </p:cNvPr>
          <p:cNvPicPr>
            <a:picLocks noChangeAspect="1"/>
          </p:cNvPicPr>
          <p:nvPr/>
        </p:nvPicPr>
        <p:blipFill>
          <a:blip r:embed="rId2"/>
          <a:stretch>
            <a:fillRect/>
          </a:stretch>
        </p:blipFill>
        <p:spPr>
          <a:xfrm>
            <a:off x="323528" y="157162"/>
            <a:ext cx="6848475" cy="6543675"/>
          </a:xfrm>
          <a:prstGeom prst="rect">
            <a:avLst/>
          </a:prstGeom>
        </p:spPr>
      </p:pic>
    </p:spTree>
    <p:extLst>
      <p:ext uri="{BB962C8B-B14F-4D97-AF65-F5344CB8AC3E}">
        <p14:creationId xmlns:p14="http://schemas.microsoft.com/office/powerpoint/2010/main" val="32688887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ok 1">
            <a:extLst>
              <a:ext uri="{FF2B5EF4-FFF2-40B4-BE49-F238E27FC236}">
                <a16:creationId xmlns="" xmlns:a16="http://schemas.microsoft.com/office/drawing/2014/main" id="{557A76B6-3470-4BF4-A53A-33C177DAB61B}"/>
              </a:ext>
            </a:extLst>
          </p:cNvPr>
          <p:cNvPicPr>
            <a:picLocks noChangeAspect="1"/>
          </p:cNvPicPr>
          <p:nvPr/>
        </p:nvPicPr>
        <p:blipFill>
          <a:blip r:embed="rId2"/>
          <a:stretch>
            <a:fillRect/>
          </a:stretch>
        </p:blipFill>
        <p:spPr>
          <a:xfrm>
            <a:off x="395536" y="119062"/>
            <a:ext cx="6886575" cy="6619875"/>
          </a:xfrm>
          <a:prstGeom prst="rect">
            <a:avLst/>
          </a:prstGeom>
        </p:spPr>
      </p:pic>
    </p:spTree>
    <p:extLst>
      <p:ext uri="{BB962C8B-B14F-4D97-AF65-F5344CB8AC3E}">
        <p14:creationId xmlns:p14="http://schemas.microsoft.com/office/powerpoint/2010/main" val="4671122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lokTextu 3">
            <a:extLst>
              <a:ext uri="{FF2B5EF4-FFF2-40B4-BE49-F238E27FC236}">
                <a16:creationId xmlns="" xmlns:a16="http://schemas.microsoft.com/office/drawing/2014/main" id="{C2642262-64D4-44F1-A6F1-ACF0DD79830E}"/>
              </a:ext>
            </a:extLst>
          </p:cNvPr>
          <p:cNvSpPr txBox="1"/>
          <p:nvPr/>
        </p:nvSpPr>
        <p:spPr>
          <a:xfrm>
            <a:off x="179512" y="116632"/>
            <a:ext cx="5904656" cy="369332"/>
          </a:xfrm>
          <a:prstGeom prst="rect">
            <a:avLst/>
          </a:prstGeom>
          <a:noFill/>
        </p:spPr>
        <p:txBody>
          <a:bodyPr wrap="square" rtlCol="0">
            <a:spAutoFit/>
          </a:bodyPr>
          <a:lstStyle/>
          <a:p>
            <a:r>
              <a:rPr lang="sk-SK" b="1" dirty="0">
                <a:solidFill>
                  <a:schemeClr val="bg1"/>
                </a:solidFill>
              </a:rPr>
              <a:t>INTERIER</a:t>
            </a:r>
            <a:r>
              <a:rPr lang="sk-SK" dirty="0">
                <a:solidFill>
                  <a:schemeClr val="bg1"/>
                </a:solidFill>
              </a:rPr>
              <a:t> – dielňa pre </a:t>
            </a:r>
            <a:r>
              <a:rPr lang="sk-SK" dirty="0" err="1">
                <a:solidFill>
                  <a:schemeClr val="bg1"/>
                </a:solidFill>
              </a:rPr>
              <a:t>autoopravárenske</a:t>
            </a:r>
            <a:r>
              <a:rPr lang="sk-SK" dirty="0">
                <a:solidFill>
                  <a:schemeClr val="bg1"/>
                </a:solidFill>
              </a:rPr>
              <a:t> odbory</a:t>
            </a:r>
          </a:p>
        </p:txBody>
      </p:sp>
      <p:pic>
        <p:nvPicPr>
          <p:cNvPr id="2" name="Obrázok 1">
            <a:extLst>
              <a:ext uri="{FF2B5EF4-FFF2-40B4-BE49-F238E27FC236}">
                <a16:creationId xmlns="" xmlns:a16="http://schemas.microsoft.com/office/drawing/2014/main" id="{1F9A9E68-0FF0-4EAF-B4A3-FDC36D2BE840}"/>
              </a:ext>
            </a:extLst>
          </p:cNvPr>
          <p:cNvPicPr>
            <a:picLocks noChangeAspect="1"/>
          </p:cNvPicPr>
          <p:nvPr/>
        </p:nvPicPr>
        <p:blipFill>
          <a:blip r:embed="rId2"/>
          <a:stretch>
            <a:fillRect/>
          </a:stretch>
        </p:blipFill>
        <p:spPr>
          <a:xfrm>
            <a:off x="142875" y="142875"/>
            <a:ext cx="8858250" cy="6572250"/>
          </a:xfrm>
          <a:prstGeom prst="rect">
            <a:avLst/>
          </a:prstGeom>
        </p:spPr>
      </p:pic>
    </p:spTree>
    <p:extLst>
      <p:ext uri="{BB962C8B-B14F-4D97-AF65-F5344CB8AC3E}">
        <p14:creationId xmlns:p14="http://schemas.microsoft.com/office/powerpoint/2010/main" val="24236511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ok 1">
            <a:extLst>
              <a:ext uri="{FF2B5EF4-FFF2-40B4-BE49-F238E27FC236}">
                <a16:creationId xmlns="" xmlns:a16="http://schemas.microsoft.com/office/drawing/2014/main" id="{F85BCE51-BC1B-486E-9FEE-1D43029C148D}"/>
              </a:ext>
            </a:extLst>
          </p:cNvPr>
          <p:cNvPicPr>
            <a:picLocks noChangeAspect="1"/>
          </p:cNvPicPr>
          <p:nvPr/>
        </p:nvPicPr>
        <p:blipFill>
          <a:blip r:embed="rId2"/>
          <a:stretch>
            <a:fillRect/>
          </a:stretch>
        </p:blipFill>
        <p:spPr>
          <a:xfrm>
            <a:off x="200025" y="138112"/>
            <a:ext cx="8743950" cy="6581775"/>
          </a:xfrm>
          <a:prstGeom prst="rect">
            <a:avLst/>
          </a:prstGeom>
        </p:spPr>
      </p:pic>
    </p:spTree>
    <p:extLst>
      <p:ext uri="{BB962C8B-B14F-4D97-AF65-F5344CB8AC3E}">
        <p14:creationId xmlns:p14="http://schemas.microsoft.com/office/powerpoint/2010/main" val="14191492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ok 1">
            <a:extLst>
              <a:ext uri="{FF2B5EF4-FFF2-40B4-BE49-F238E27FC236}">
                <a16:creationId xmlns="" xmlns:a16="http://schemas.microsoft.com/office/drawing/2014/main" id="{0BF6BE42-FA46-4958-896A-50DBB28EAC93}"/>
              </a:ext>
            </a:extLst>
          </p:cNvPr>
          <p:cNvPicPr>
            <a:picLocks noChangeAspect="1"/>
          </p:cNvPicPr>
          <p:nvPr/>
        </p:nvPicPr>
        <p:blipFill>
          <a:blip r:embed="rId2"/>
          <a:stretch>
            <a:fillRect/>
          </a:stretch>
        </p:blipFill>
        <p:spPr>
          <a:xfrm>
            <a:off x="147637" y="123825"/>
            <a:ext cx="8848725" cy="6610350"/>
          </a:xfrm>
          <a:prstGeom prst="rect">
            <a:avLst/>
          </a:prstGeom>
        </p:spPr>
      </p:pic>
    </p:spTree>
    <p:extLst>
      <p:ext uri="{BB962C8B-B14F-4D97-AF65-F5344CB8AC3E}">
        <p14:creationId xmlns:p14="http://schemas.microsoft.com/office/powerpoint/2010/main" val="38716807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normAutofit fontScale="90000"/>
          </a:bodyPr>
          <a:lstStyle/>
          <a:p>
            <a:r>
              <a:rPr lang="sk-SK" dirty="0"/>
              <a:t>Kontrolná a revízna komisia pri ZRPŠ SOŠP Dolný Kubín</a:t>
            </a:r>
          </a:p>
        </p:txBody>
      </p:sp>
      <p:graphicFrame>
        <p:nvGraphicFramePr>
          <p:cNvPr id="4" name="Zástupný symbol pro obsah 3"/>
          <p:cNvGraphicFramePr>
            <a:graphicFrameLocks noGrp="1"/>
          </p:cNvGraphicFramePr>
          <p:nvPr>
            <p:ph idx="1"/>
            <p:extLst>
              <p:ext uri="{D42A27DB-BD31-4B8C-83A1-F6EECF244321}">
                <p14:modId xmlns:p14="http://schemas.microsoft.com/office/powerpoint/2010/main" val="3325290337"/>
              </p:ext>
            </p:extLst>
          </p:nvPr>
        </p:nvGraphicFramePr>
        <p:xfrm>
          <a:off x="1463675" y="2060849"/>
          <a:ext cx="6216650" cy="2707498"/>
        </p:xfrm>
        <a:graphic>
          <a:graphicData uri="http://schemas.openxmlformats.org/drawingml/2006/table">
            <a:tbl>
              <a:tblPr>
                <a:tableStyleId>{5C22544A-7EE6-4342-B048-85BDC9FD1C3A}</a:tableStyleId>
              </a:tblPr>
              <a:tblGrid>
                <a:gridCol w="1524149">
                  <a:extLst>
                    <a:ext uri="{9D8B030D-6E8A-4147-A177-3AD203B41FA5}">
                      <a16:colId xmlns:a16="http://schemas.microsoft.com/office/drawing/2014/main" xmlns="" val="20000"/>
                    </a:ext>
                  </a:extLst>
                </a:gridCol>
                <a:gridCol w="2160240">
                  <a:extLst>
                    <a:ext uri="{9D8B030D-6E8A-4147-A177-3AD203B41FA5}">
                      <a16:colId xmlns:a16="http://schemas.microsoft.com/office/drawing/2014/main" xmlns="" val="20001"/>
                    </a:ext>
                  </a:extLst>
                </a:gridCol>
                <a:gridCol w="131961">
                  <a:extLst>
                    <a:ext uri="{9D8B030D-6E8A-4147-A177-3AD203B41FA5}">
                      <a16:colId xmlns:a16="http://schemas.microsoft.com/office/drawing/2014/main" xmlns="" val="20002"/>
                    </a:ext>
                  </a:extLst>
                </a:gridCol>
                <a:gridCol w="114300">
                  <a:extLst>
                    <a:ext uri="{9D8B030D-6E8A-4147-A177-3AD203B41FA5}">
                      <a16:colId xmlns:a16="http://schemas.microsoft.com/office/drawing/2014/main" xmlns="" val="20003"/>
                    </a:ext>
                  </a:extLst>
                </a:gridCol>
                <a:gridCol w="2286000">
                  <a:extLst>
                    <a:ext uri="{9D8B030D-6E8A-4147-A177-3AD203B41FA5}">
                      <a16:colId xmlns:a16="http://schemas.microsoft.com/office/drawing/2014/main" xmlns="" val="20004"/>
                    </a:ext>
                  </a:extLst>
                </a:gridCol>
              </a:tblGrid>
              <a:tr h="720079">
                <a:tc>
                  <a:txBody>
                    <a:bodyPr/>
                    <a:lstStyle/>
                    <a:p>
                      <a:pPr>
                        <a:spcAft>
                          <a:spcPts val="0"/>
                        </a:spcAft>
                      </a:pPr>
                      <a:r>
                        <a:rPr lang="sk-SK" sz="2000" dirty="0">
                          <a:effectLst/>
                        </a:rPr>
                        <a:t>Funkcia</a:t>
                      </a:r>
                      <a:endParaRPr lang="sk-SK" sz="2000" dirty="0">
                        <a:effectLst/>
                        <a:latin typeface="Times New Roman"/>
                        <a:ea typeface="Times New Roman"/>
                      </a:endParaRPr>
                    </a:p>
                  </a:txBody>
                  <a:tcPr marL="44450" marR="44450" marT="0" marB="0"/>
                </a:tc>
                <a:tc>
                  <a:txBody>
                    <a:bodyPr/>
                    <a:lstStyle/>
                    <a:p>
                      <a:pPr>
                        <a:spcAft>
                          <a:spcPts val="0"/>
                        </a:spcAft>
                      </a:pPr>
                      <a:r>
                        <a:rPr lang="sk-SK" sz="2000" dirty="0">
                          <a:effectLst/>
                        </a:rPr>
                        <a:t>Meno priezvisko</a:t>
                      </a:r>
                      <a:endParaRPr lang="sk-SK" sz="2000" dirty="0">
                        <a:effectLst/>
                        <a:latin typeface="Times New Roman"/>
                        <a:ea typeface="Times New Roman"/>
                      </a:endParaRPr>
                    </a:p>
                  </a:txBody>
                  <a:tcPr marL="44450" marR="44450" marT="0" marB="0"/>
                </a:tc>
                <a:tc>
                  <a:txBody>
                    <a:bodyPr/>
                    <a:lstStyle/>
                    <a:p>
                      <a:pPr>
                        <a:spcAft>
                          <a:spcPts val="0"/>
                        </a:spcAft>
                      </a:pPr>
                      <a:endParaRPr lang="sk-SK" sz="2000" dirty="0">
                        <a:effectLst/>
                        <a:latin typeface="Times New Roman"/>
                        <a:ea typeface="Times New Roman"/>
                      </a:endParaRPr>
                    </a:p>
                  </a:txBody>
                  <a:tcPr marL="44450" marR="44450" marT="0" marB="0"/>
                </a:tc>
                <a:tc>
                  <a:txBody>
                    <a:bodyPr/>
                    <a:lstStyle/>
                    <a:p>
                      <a:pPr>
                        <a:spcAft>
                          <a:spcPts val="0"/>
                        </a:spcAft>
                      </a:pPr>
                      <a:endParaRPr lang="sk-SK" sz="1400" b="1" dirty="0">
                        <a:effectLst/>
                        <a:latin typeface="Times New Roman"/>
                      </a:endParaRPr>
                    </a:p>
                  </a:txBody>
                  <a:tcPr marL="44450" marR="44450" marT="0" marB="0"/>
                </a:tc>
                <a:tc>
                  <a:txBody>
                    <a:bodyPr/>
                    <a:lstStyle/>
                    <a:p>
                      <a:pPr>
                        <a:spcAft>
                          <a:spcPts val="0"/>
                        </a:spcAft>
                      </a:pPr>
                      <a:r>
                        <a:rPr lang="sk-SK" sz="2000" dirty="0">
                          <a:effectLst/>
                        </a:rPr>
                        <a:t>Trieda žiaka</a:t>
                      </a:r>
                      <a:endParaRPr lang="sk-SK" sz="2000" dirty="0">
                        <a:effectLst/>
                        <a:latin typeface="Times New Roman"/>
                        <a:ea typeface="Times New Roman"/>
                      </a:endParaRPr>
                    </a:p>
                  </a:txBody>
                  <a:tcPr marL="44450" marR="44450" marT="0" marB="0"/>
                </a:tc>
                <a:extLst>
                  <a:ext uri="{0D108BD9-81ED-4DB2-BD59-A6C34878D82A}">
                    <a16:rowId xmlns:a16="http://schemas.microsoft.com/office/drawing/2014/main" xmlns="" val="10000"/>
                  </a:ext>
                </a:extLst>
              </a:tr>
              <a:tr h="662473">
                <a:tc>
                  <a:txBody>
                    <a:bodyPr/>
                    <a:lstStyle/>
                    <a:p>
                      <a:pPr>
                        <a:spcAft>
                          <a:spcPts val="0"/>
                        </a:spcAft>
                      </a:pPr>
                      <a:r>
                        <a:rPr lang="sk-SK" sz="2000" b="1" i="0" baseline="0" dirty="0">
                          <a:effectLst/>
                        </a:rPr>
                        <a:t>Predseda:</a:t>
                      </a:r>
                      <a:endParaRPr lang="sk-SK" sz="2000" b="1" i="0" baseline="0" dirty="0">
                        <a:effectLst/>
                        <a:latin typeface="Times New Roman"/>
                        <a:ea typeface="Times New Roman"/>
                      </a:endParaRPr>
                    </a:p>
                  </a:txBody>
                  <a:tcPr marL="44450" marR="4445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k-SK" sz="2000" dirty="0" smtClean="0">
                          <a:effectLst/>
                        </a:rPr>
                        <a:t>Lenka </a:t>
                      </a:r>
                      <a:r>
                        <a:rPr lang="sk-SK" sz="2000" dirty="0" err="1" smtClean="0">
                          <a:effectLst/>
                        </a:rPr>
                        <a:t>Sobčáková</a:t>
                      </a:r>
                      <a:endParaRPr lang="sk-SK" sz="1400" dirty="0" smtClean="0">
                        <a:effectLst/>
                        <a:latin typeface="Calibri"/>
                        <a:ea typeface="Calibri"/>
                        <a:cs typeface="Times New Roman"/>
                      </a:endParaRPr>
                    </a:p>
                    <a:p>
                      <a:pPr>
                        <a:spcAft>
                          <a:spcPts val="0"/>
                        </a:spcAft>
                      </a:pPr>
                      <a:endParaRPr lang="sk-SK" sz="2000" dirty="0">
                        <a:solidFill>
                          <a:schemeClr val="tx1"/>
                        </a:solidFill>
                        <a:effectLst/>
                        <a:latin typeface="Times New Roman"/>
                        <a:ea typeface="Times New Roman"/>
                      </a:endParaRPr>
                    </a:p>
                  </a:txBody>
                  <a:tcPr marL="44450" marR="44450" marT="0" marB="0"/>
                </a:tc>
                <a:tc>
                  <a:txBody>
                    <a:bodyPr/>
                    <a:lstStyle/>
                    <a:p>
                      <a:pPr>
                        <a:spcAft>
                          <a:spcPts val="0"/>
                        </a:spcAft>
                      </a:pPr>
                      <a:endParaRPr lang="sk-SK" sz="2000" dirty="0">
                        <a:solidFill>
                          <a:schemeClr val="tx1"/>
                        </a:solidFill>
                        <a:effectLst/>
                        <a:latin typeface="Times New Roman"/>
                        <a:ea typeface="Times New Roman"/>
                      </a:endParaRPr>
                    </a:p>
                  </a:txBody>
                  <a:tcPr marL="44450" marR="44450" marT="0" marB="0"/>
                </a:tc>
                <a:tc>
                  <a:txBody>
                    <a:bodyPr/>
                    <a:lstStyle/>
                    <a:p>
                      <a:pPr>
                        <a:spcAft>
                          <a:spcPts val="0"/>
                        </a:spcAft>
                      </a:pPr>
                      <a:endParaRPr lang="sk-SK" sz="2000" dirty="0">
                        <a:solidFill>
                          <a:schemeClr val="tx1"/>
                        </a:solidFill>
                        <a:effectLst/>
                        <a:latin typeface="Times New Roman"/>
                        <a:ea typeface="Times New Roman"/>
                      </a:endParaRPr>
                    </a:p>
                  </a:txBody>
                  <a:tcPr marL="44450" marR="44450" marT="0" marB="0"/>
                </a:tc>
                <a:tc>
                  <a:txBody>
                    <a:bodyPr/>
                    <a:lstStyle/>
                    <a:p>
                      <a:pPr>
                        <a:spcAft>
                          <a:spcPts val="0"/>
                        </a:spcAft>
                      </a:pPr>
                      <a:r>
                        <a:rPr lang="sk-SK" sz="2000" dirty="0" smtClean="0">
                          <a:solidFill>
                            <a:schemeClr val="tx1"/>
                          </a:solidFill>
                          <a:effectLst/>
                          <a:latin typeface="Times New Roman"/>
                          <a:ea typeface="Times New Roman"/>
                        </a:rPr>
                        <a:t>I.E</a:t>
                      </a:r>
                      <a:endParaRPr lang="sk-SK" sz="2000" dirty="0">
                        <a:solidFill>
                          <a:schemeClr val="tx1"/>
                        </a:solidFill>
                        <a:effectLst/>
                        <a:latin typeface="Times New Roman"/>
                        <a:ea typeface="Times New Roman"/>
                      </a:endParaRPr>
                    </a:p>
                  </a:txBody>
                  <a:tcPr marL="44450" marR="44450" marT="0" marB="0"/>
                </a:tc>
                <a:extLst>
                  <a:ext uri="{0D108BD9-81ED-4DB2-BD59-A6C34878D82A}">
                    <a16:rowId xmlns:a16="http://schemas.microsoft.com/office/drawing/2014/main" xmlns="" val="10001"/>
                  </a:ext>
                </a:extLst>
              </a:tr>
              <a:tr h="662473">
                <a:tc>
                  <a:txBody>
                    <a:bodyPr/>
                    <a:lstStyle/>
                    <a:p>
                      <a:pPr>
                        <a:spcAft>
                          <a:spcPts val="0"/>
                        </a:spcAft>
                      </a:pPr>
                      <a:r>
                        <a:rPr lang="sk-SK" sz="2000" b="1" i="0" baseline="0" dirty="0">
                          <a:effectLst/>
                        </a:rPr>
                        <a:t>Členovia:</a:t>
                      </a:r>
                      <a:endParaRPr lang="sk-SK" sz="2000" b="1" i="0" baseline="0" dirty="0">
                        <a:effectLst/>
                        <a:latin typeface="Times New Roman"/>
                        <a:ea typeface="Times New Roman"/>
                      </a:endParaRPr>
                    </a:p>
                  </a:txBody>
                  <a:tcPr marL="44450" marR="44450" marT="0" marB="0"/>
                </a:tc>
                <a:tc>
                  <a:txBody>
                    <a:bodyPr/>
                    <a:lstStyle/>
                    <a:p>
                      <a:pPr>
                        <a:spcAft>
                          <a:spcPts val="0"/>
                        </a:spcAft>
                      </a:pPr>
                      <a:r>
                        <a:rPr lang="sk-SK" sz="2000" dirty="0">
                          <a:solidFill>
                            <a:schemeClr val="tx1"/>
                          </a:solidFill>
                          <a:effectLst/>
                          <a:latin typeface="Times New Roman"/>
                          <a:ea typeface="Times New Roman"/>
                        </a:rPr>
                        <a:t>Maroš Hečko</a:t>
                      </a:r>
                    </a:p>
                  </a:txBody>
                  <a:tcPr marL="44450" marR="44450" marT="0" marB="0"/>
                </a:tc>
                <a:tc>
                  <a:txBody>
                    <a:bodyPr/>
                    <a:lstStyle/>
                    <a:p>
                      <a:pPr>
                        <a:spcAft>
                          <a:spcPts val="0"/>
                        </a:spcAft>
                      </a:pPr>
                      <a:endParaRPr lang="sk-SK" sz="2000" dirty="0">
                        <a:solidFill>
                          <a:schemeClr val="tx1"/>
                        </a:solidFill>
                        <a:effectLst/>
                        <a:latin typeface="Times New Roman"/>
                        <a:ea typeface="Times New Roman"/>
                      </a:endParaRPr>
                    </a:p>
                  </a:txBody>
                  <a:tcPr marL="44450" marR="44450" marT="0" marB="0"/>
                </a:tc>
                <a:tc>
                  <a:txBody>
                    <a:bodyPr/>
                    <a:lstStyle/>
                    <a:p>
                      <a:pPr>
                        <a:spcAft>
                          <a:spcPts val="0"/>
                        </a:spcAft>
                      </a:pPr>
                      <a:endParaRPr lang="sk-SK" sz="2000" dirty="0">
                        <a:solidFill>
                          <a:schemeClr val="tx1"/>
                        </a:solidFill>
                        <a:effectLst/>
                        <a:latin typeface="Times New Roman"/>
                        <a:ea typeface="Times New Roman"/>
                      </a:endParaRPr>
                    </a:p>
                  </a:txBody>
                  <a:tcPr marL="44450" marR="44450" marT="0" marB="0"/>
                </a:tc>
                <a:tc>
                  <a:txBody>
                    <a:bodyPr/>
                    <a:lstStyle/>
                    <a:p>
                      <a:pPr>
                        <a:spcAft>
                          <a:spcPts val="0"/>
                        </a:spcAft>
                      </a:pPr>
                      <a:r>
                        <a:rPr lang="sk-SK" sz="2000" dirty="0" smtClean="0">
                          <a:solidFill>
                            <a:schemeClr val="tx1"/>
                          </a:solidFill>
                          <a:effectLst/>
                          <a:latin typeface="Times New Roman"/>
                          <a:ea typeface="Times New Roman"/>
                        </a:rPr>
                        <a:t>III.E</a:t>
                      </a:r>
                      <a:endParaRPr lang="sk-SK" sz="2000" dirty="0">
                        <a:solidFill>
                          <a:schemeClr val="tx1"/>
                        </a:solidFill>
                        <a:effectLst/>
                        <a:latin typeface="Times New Roman"/>
                        <a:ea typeface="Times New Roman"/>
                      </a:endParaRPr>
                    </a:p>
                  </a:txBody>
                  <a:tcPr marL="44450" marR="44450" marT="0" marB="0"/>
                </a:tc>
                <a:extLst>
                  <a:ext uri="{0D108BD9-81ED-4DB2-BD59-A6C34878D82A}">
                    <a16:rowId xmlns:a16="http://schemas.microsoft.com/office/drawing/2014/main" xmlns="" val="10002"/>
                  </a:ext>
                </a:extLst>
              </a:tr>
              <a:tr h="662473">
                <a:tc>
                  <a:txBody>
                    <a:bodyPr/>
                    <a:lstStyle/>
                    <a:p>
                      <a:pPr>
                        <a:spcAft>
                          <a:spcPts val="0"/>
                        </a:spcAft>
                      </a:pPr>
                      <a:r>
                        <a:rPr lang="sk-SK" sz="2000">
                          <a:effectLst/>
                        </a:rPr>
                        <a:t> </a:t>
                      </a:r>
                      <a:endParaRPr lang="sk-SK" sz="2000">
                        <a:effectLst/>
                        <a:latin typeface="Times New Roman"/>
                        <a:ea typeface="Times New Roman"/>
                      </a:endParaRPr>
                    </a:p>
                  </a:txBody>
                  <a:tcPr marL="44450" marR="44450" marT="0" marB="0"/>
                </a:tc>
                <a:tc>
                  <a:txBody>
                    <a:bodyPr/>
                    <a:lstStyle/>
                    <a:p>
                      <a:pPr>
                        <a:spcAft>
                          <a:spcPts val="0"/>
                        </a:spcAft>
                      </a:pPr>
                      <a:r>
                        <a:rPr kumimoji="0" lang="sk-SK" sz="1800" b="0" kern="1200" dirty="0" smtClean="0">
                          <a:solidFill>
                            <a:schemeClr val="dk1"/>
                          </a:solidFill>
                          <a:effectLst/>
                          <a:latin typeface="+mn-lt"/>
                          <a:ea typeface="+mn-ea"/>
                          <a:cs typeface="+mn-cs"/>
                        </a:rPr>
                        <a:t>Kardošová Martina</a:t>
                      </a:r>
                      <a:endParaRPr lang="sk-SK" sz="2000" b="0" dirty="0">
                        <a:solidFill>
                          <a:schemeClr val="tx1"/>
                        </a:solidFill>
                        <a:effectLst/>
                        <a:latin typeface="Times New Roman"/>
                        <a:ea typeface="Times New Roman"/>
                      </a:endParaRPr>
                    </a:p>
                  </a:txBody>
                  <a:tcPr marL="44450" marR="44450" marT="0" marB="0"/>
                </a:tc>
                <a:tc>
                  <a:txBody>
                    <a:bodyPr/>
                    <a:lstStyle/>
                    <a:p>
                      <a:pPr>
                        <a:spcAft>
                          <a:spcPts val="0"/>
                        </a:spcAft>
                      </a:pPr>
                      <a:endParaRPr lang="sk-SK" sz="2000" dirty="0">
                        <a:solidFill>
                          <a:schemeClr val="tx1"/>
                        </a:solidFill>
                        <a:effectLst/>
                        <a:latin typeface="Times New Roman"/>
                        <a:ea typeface="Times New Roman"/>
                      </a:endParaRPr>
                    </a:p>
                  </a:txBody>
                  <a:tcPr marL="44450" marR="44450" marT="0" marB="0"/>
                </a:tc>
                <a:tc>
                  <a:txBody>
                    <a:bodyPr/>
                    <a:lstStyle/>
                    <a:p>
                      <a:pPr>
                        <a:spcAft>
                          <a:spcPts val="0"/>
                        </a:spcAft>
                      </a:pPr>
                      <a:endParaRPr lang="sk-SK" sz="2000" dirty="0">
                        <a:solidFill>
                          <a:schemeClr val="tx1"/>
                        </a:solidFill>
                        <a:effectLst/>
                        <a:latin typeface="Times New Roman"/>
                        <a:ea typeface="Times New Roman"/>
                      </a:endParaRPr>
                    </a:p>
                  </a:txBody>
                  <a:tcPr marL="44450" marR="44450" marT="0" marB="0"/>
                </a:tc>
                <a:tc>
                  <a:txBody>
                    <a:bodyPr/>
                    <a:lstStyle/>
                    <a:p>
                      <a:pPr>
                        <a:spcAft>
                          <a:spcPts val="0"/>
                        </a:spcAft>
                      </a:pPr>
                      <a:r>
                        <a:rPr lang="sk-SK" sz="2000" dirty="0" smtClean="0">
                          <a:solidFill>
                            <a:schemeClr val="tx1"/>
                          </a:solidFill>
                          <a:effectLst/>
                          <a:latin typeface="Times New Roman"/>
                          <a:ea typeface="Times New Roman"/>
                        </a:rPr>
                        <a:t>II.C</a:t>
                      </a:r>
                      <a:endParaRPr lang="sk-SK" sz="2000" dirty="0">
                        <a:solidFill>
                          <a:schemeClr val="tx1"/>
                        </a:solidFill>
                        <a:effectLst/>
                        <a:latin typeface="Times New Roman"/>
                        <a:ea typeface="Times New Roman"/>
                      </a:endParaRPr>
                    </a:p>
                  </a:txBody>
                  <a:tcPr marL="44450" marR="44450" marT="0" marB="0"/>
                </a:tc>
                <a:extLst>
                  <a:ext uri="{0D108BD9-81ED-4DB2-BD59-A6C34878D82A}">
                    <a16:rowId xmlns:a16="http://schemas.microsoft.com/office/drawing/2014/main" xmlns="" val="10003"/>
                  </a:ext>
                </a:extLst>
              </a:tr>
            </a:tbl>
          </a:graphicData>
        </a:graphic>
      </p:graphicFrame>
      <p:sp>
        <p:nvSpPr>
          <p:cNvPr id="2" name="BlokTextu 1"/>
          <p:cNvSpPr txBox="1"/>
          <p:nvPr/>
        </p:nvSpPr>
        <p:spPr>
          <a:xfrm>
            <a:off x="395536" y="5301208"/>
            <a:ext cx="7992888" cy="646331"/>
          </a:xfrm>
          <a:prstGeom prst="rect">
            <a:avLst/>
          </a:prstGeom>
          <a:noFill/>
        </p:spPr>
        <p:txBody>
          <a:bodyPr wrap="square" rtlCol="0">
            <a:spAutoFit/>
          </a:bodyPr>
          <a:lstStyle/>
          <a:p>
            <a:r>
              <a:rPr lang="sk-SK" dirty="0"/>
              <a:t>Členovia triednych aktívov boli  navrhnutí  na základe predchádzajúcich konzultácií, ako aj ich </a:t>
            </a:r>
            <a:r>
              <a:rPr lang="sk-SK" dirty="0" smtClean="0"/>
              <a:t>súhlasu.</a:t>
            </a:r>
            <a:endParaRPr lang="sk-SK" dirty="0"/>
          </a:p>
        </p:txBody>
      </p:sp>
    </p:spTree>
    <p:extLst>
      <p:ext uri="{BB962C8B-B14F-4D97-AF65-F5344CB8AC3E}">
        <p14:creationId xmlns:p14="http://schemas.microsoft.com/office/powerpoint/2010/main" val="5414663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lokTextu 4">
            <a:extLst>
              <a:ext uri="{FF2B5EF4-FFF2-40B4-BE49-F238E27FC236}">
                <a16:creationId xmlns="" xmlns:a16="http://schemas.microsoft.com/office/drawing/2014/main" id="{B5070F97-91FD-456D-ADB9-1295E8FC7D1C}"/>
              </a:ext>
            </a:extLst>
          </p:cNvPr>
          <p:cNvSpPr txBox="1"/>
          <p:nvPr/>
        </p:nvSpPr>
        <p:spPr>
          <a:xfrm>
            <a:off x="467544" y="260648"/>
            <a:ext cx="4248472" cy="369332"/>
          </a:xfrm>
          <a:prstGeom prst="rect">
            <a:avLst/>
          </a:prstGeom>
          <a:noFill/>
        </p:spPr>
        <p:txBody>
          <a:bodyPr wrap="square" rtlCol="0">
            <a:spAutoFit/>
          </a:bodyPr>
          <a:lstStyle/>
          <a:p>
            <a:r>
              <a:rPr lang="sk-SK" b="1" dirty="0">
                <a:solidFill>
                  <a:schemeClr val="bg1"/>
                </a:solidFill>
              </a:rPr>
              <a:t>INTERIER</a:t>
            </a:r>
            <a:r>
              <a:rPr lang="sk-SK" dirty="0">
                <a:solidFill>
                  <a:schemeClr val="bg1"/>
                </a:solidFill>
              </a:rPr>
              <a:t> – dielňa strojového obrábania</a:t>
            </a:r>
          </a:p>
        </p:txBody>
      </p:sp>
      <p:pic>
        <p:nvPicPr>
          <p:cNvPr id="2" name="Obrázok 1">
            <a:extLst>
              <a:ext uri="{FF2B5EF4-FFF2-40B4-BE49-F238E27FC236}">
                <a16:creationId xmlns="" xmlns:a16="http://schemas.microsoft.com/office/drawing/2014/main" id="{33C223EB-B69A-400C-8023-5C7088082595}"/>
              </a:ext>
            </a:extLst>
          </p:cNvPr>
          <p:cNvPicPr>
            <a:picLocks noChangeAspect="1"/>
          </p:cNvPicPr>
          <p:nvPr/>
        </p:nvPicPr>
        <p:blipFill>
          <a:blip r:embed="rId2"/>
          <a:stretch>
            <a:fillRect/>
          </a:stretch>
        </p:blipFill>
        <p:spPr>
          <a:xfrm>
            <a:off x="180975" y="119062"/>
            <a:ext cx="8782050" cy="6619875"/>
          </a:xfrm>
          <a:prstGeom prst="rect">
            <a:avLst/>
          </a:prstGeom>
        </p:spPr>
      </p:pic>
    </p:spTree>
    <p:extLst>
      <p:ext uri="{BB962C8B-B14F-4D97-AF65-F5344CB8AC3E}">
        <p14:creationId xmlns:p14="http://schemas.microsoft.com/office/powerpoint/2010/main" val="37834909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ok 1">
            <a:extLst>
              <a:ext uri="{FF2B5EF4-FFF2-40B4-BE49-F238E27FC236}">
                <a16:creationId xmlns="" xmlns:a16="http://schemas.microsoft.com/office/drawing/2014/main" id="{844AA3DE-78F2-44CA-A44A-B1F878D28AD1}"/>
              </a:ext>
            </a:extLst>
          </p:cNvPr>
          <p:cNvPicPr>
            <a:picLocks noChangeAspect="1"/>
          </p:cNvPicPr>
          <p:nvPr/>
        </p:nvPicPr>
        <p:blipFill>
          <a:blip r:embed="rId2"/>
          <a:stretch>
            <a:fillRect/>
          </a:stretch>
        </p:blipFill>
        <p:spPr>
          <a:xfrm>
            <a:off x="152400" y="128587"/>
            <a:ext cx="8839200" cy="6600825"/>
          </a:xfrm>
          <a:prstGeom prst="rect">
            <a:avLst/>
          </a:prstGeom>
        </p:spPr>
      </p:pic>
    </p:spTree>
    <p:extLst>
      <p:ext uri="{BB962C8B-B14F-4D97-AF65-F5344CB8AC3E}">
        <p14:creationId xmlns:p14="http://schemas.microsoft.com/office/powerpoint/2010/main" val="37526760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ok 1">
            <a:extLst>
              <a:ext uri="{FF2B5EF4-FFF2-40B4-BE49-F238E27FC236}">
                <a16:creationId xmlns="" xmlns:a16="http://schemas.microsoft.com/office/drawing/2014/main" id="{4F48B92C-63F0-4187-8452-2A0D3F2631E2}"/>
              </a:ext>
            </a:extLst>
          </p:cNvPr>
          <p:cNvPicPr>
            <a:picLocks noChangeAspect="1"/>
          </p:cNvPicPr>
          <p:nvPr/>
        </p:nvPicPr>
        <p:blipFill>
          <a:blip r:embed="rId2"/>
          <a:stretch>
            <a:fillRect/>
          </a:stretch>
        </p:blipFill>
        <p:spPr>
          <a:xfrm>
            <a:off x="176212" y="128587"/>
            <a:ext cx="8791575" cy="6600825"/>
          </a:xfrm>
          <a:prstGeom prst="rect">
            <a:avLst/>
          </a:prstGeom>
        </p:spPr>
      </p:pic>
    </p:spTree>
    <p:extLst>
      <p:ext uri="{BB962C8B-B14F-4D97-AF65-F5344CB8AC3E}">
        <p14:creationId xmlns:p14="http://schemas.microsoft.com/office/powerpoint/2010/main" val="31988535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ok 1">
            <a:extLst>
              <a:ext uri="{FF2B5EF4-FFF2-40B4-BE49-F238E27FC236}">
                <a16:creationId xmlns="" xmlns:a16="http://schemas.microsoft.com/office/drawing/2014/main" id="{C29109B8-7AE9-4550-B692-5469DB4A06D1}"/>
              </a:ext>
            </a:extLst>
          </p:cNvPr>
          <p:cNvPicPr>
            <a:picLocks noChangeAspect="1"/>
          </p:cNvPicPr>
          <p:nvPr/>
        </p:nvPicPr>
        <p:blipFill>
          <a:blip r:embed="rId2"/>
          <a:stretch>
            <a:fillRect/>
          </a:stretch>
        </p:blipFill>
        <p:spPr>
          <a:xfrm>
            <a:off x="152400" y="142875"/>
            <a:ext cx="8839200" cy="6572250"/>
          </a:xfrm>
          <a:prstGeom prst="rect">
            <a:avLst/>
          </a:prstGeom>
        </p:spPr>
      </p:pic>
    </p:spTree>
    <p:extLst>
      <p:ext uri="{BB962C8B-B14F-4D97-AF65-F5344CB8AC3E}">
        <p14:creationId xmlns:p14="http://schemas.microsoft.com/office/powerpoint/2010/main" val="36076556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lokTextu 7">
            <a:extLst>
              <a:ext uri="{FF2B5EF4-FFF2-40B4-BE49-F238E27FC236}">
                <a16:creationId xmlns="" xmlns:a16="http://schemas.microsoft.com/office/drawing/2014/main" id="{AE0DB766-2A4D-4289-A77C-3FE2F33FCE6E}"/>
              </a:ext>
            </a:extLst>
          </p:cNvPr>
          <p:cNvSpPr txBox="1"/>
          <p:nvPr/>
        </p:nvSpPr>
        <p:spPr>
          <a:xfrm>
            <a:off x="179512" y="116632"/>
            <a:ext cx="6984776" cy="369332"/>
          </a:xfrm>
          <a:prstGeom prst="rect">
            <a:avLst/>
          </a:prstGeom>
          <a:noFill/>
        </p:spPr>
        <p:txBody>
          <a:bodyPr wrap="square" rtlCol="0">
            <a:spAutoFit/>
          </a:bodyPr>
          <a:lstStyle/>
          <a:p>
            <a:r>
              <a:rPr lang="sk-SK" b="1" dirty="0">
                <a:solidFill>
                  <a:schemeClr val="bg1"/>
                </a:solidFill>
              </a:rPr>
              <a:t>INTERIER</a:t>
            </a:r>
            <a:r>
              <a:rPr lang="sk-SK" dirty="0">
                <a:solidFill>
                  <a:schemeClr val="bg1"/>
                </a:solidFill>
              </a:rPr>
              <a:t> – učebňa pre programovanie strojov a zariadení</a:t>
            </a:r>
          </a:p>
        </p:txBody>
      </p:sp>
      <p:pic>
        <p:nvPicPr>
          <p:cNvPr id="2" name="Obrázok 1">
            <a:extLst>
              <a:ext uri="{FF2B5EF4-FFF2-40B4-BE49-F238E27FC236}">
                <a16:creationId xmlns="" xmlns:a16="http://schemas.microsoft.com/office/drawing/2014/main" id="{CDA56B6E-50F7-4D4A-858E-2DD6A9A87C99}"/>
              </a:ext>
            </a:extLst>
          </p:cNvPr>
          <p:cNvPicPr>
            <a:picLocks noChangeAspect="1"/>
          </p:cNvPicPr>
          <p:nvPr/>
        </p:nvPicPr>
        <p:blipFill>
          <a:blip r:embed="rId2"/>
          <a:stretch>
            <a:fillRect/>
          </a:stretch>
        </p:blipFill>
        <p:spPr>
          <a:xfrm>
            <a:off x="166687" y="123825"/>
            <a:ext cx="8810625" cy="6610350"/>
          </a:xfrm>
          <a:prstGeom prst="rect">
            <a:avLst/>
          </a:prstGeom>
        </p:spPr>
      </p:pic>
    </p:spTree>
    <p:extLst>
      <p:ext uri="{BB962C8B-B14F-4D97-AF65-F5344CB8AC3E}">
        <p14:creationId xmlns:p14="http://schemas.microsoft.com/office/powerpoint/2010/main" val="5220393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ok 1">
            <a:extLst>
              <a:ext uri="{FF2B5EF4-FFF2-40B4-BE49-F238E27FC236}">
                <a16:creationId xmlns="" xmlns:a16="http://schemas.microsoft.com/office/drawing/2014/main" id="{C57C33B9-A64A-4FF1-BB28-C97A95E2EE67}"/>
              </a:ext>
            </a:extLst>
          </p:cNvPr>
          <p:cNvPicPr>
            <a:picLocks noChangeAspect="1"/>
          </p:cNvPicPr>
          <p:nvPr/>
        </p:nvPicPr>
        <p:blipFill>
          <a:blip r:embed="rId2"/>
          <a:stretch>
            <a:fillRect/>
          </a:stretch>
        </p:blipFill>
        <p:spPr>
          <a:xfrm>
            <a:off x="147637" y="133350"/>
            <a:ext cx="8848725" cy="6591300"/>
          </a:xfrm>
          <a:prstGeom prst="rect">
            <a:avLst/>
          </a:prstGeom>
        </p:spPr>
      </p:pic>
    </p:spTree>
    <p:extLst>
      <p:ext uri="{BB962C8B-B14F-4D97-AF65-F5344CB8AC3E}">
        <p14:creationId xmlns:p14="http://schemas.microsoft.com/office/powerpoint/2010/main" val="11870530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ok 1">
            <a:extLst>
              <a:ext uri="{FF2B5EF4-FFF2-40B4-BE49-F238E27FC236}">
                <a16:creationId xmlns="" xmlns:a16="http://schemas.microsoft.com/office/drawing/2014/main" id="{402FC88C-9112-4542-8AC5-04447A2DFB26}"/>
              </a:ext>
            </a:extLst>
          </p:cNvPr>
          <p:cNvPicPr>
            <a:picLocks noChangeAspect="1"/>
          </p:cNvPicPr>
          <p:nvPr/>
        </p:nvPicPr>
        <p:blipFill>
          <a:blip r:embed="rId2"/>
          <a:stretch>
            <a:fillRect/>
          </a:stretch>
        </p:blipFill>
        <p:spPr>
          <a:xfrm>
            <a:off x="166687" y="119062"/>
            <a:ext cx="8810625" cy="6619875"/>
          </a:xfrm>
          <a:prstGeom prst="rect">
            <a:avLst/>
          </a:prstGeom>
        </p:spPr>
      </p:pic>
    </p:spTree>
    <p:extLst>
      <p:ext uri="{BB962C8B-B14F-4D97-AF65-F5344CB8AC3E}">
        <p14:creationId xmlns:p14="http://schemas.microsoft.com/office/powerpoint/2010/main" val="33660026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ok 1">
            <a:extLst>
              <a:ext uri="{FF2B5EF4-FFF2-40B4-BE49-F238E27FC236}">
                <a16:creationId xmlns="" xmlns:a16="http://schemas.microsoft.com/office/drawing/2014/main" id="{ED7AF5F5-1FB8-41D0-BCD8-1153F1C82D3D}"/>
              </a:ext>
            </a:extLst>
          </p:cNvPr>
          <p:cNvPicPr>
            <a:picLocks noChangeAspect="1"/>
          </p:cNvPicPr>
          <p:nvPr/>
        </p:nvPicPr>
        <p:blipFill>
          <a:blip r:embed="rId2"/>
          <a:stretch>
            <a:fillRect/>
          </a:stretch>
        </p:blipFill>
        <p:spPr>
          <a:xfrm>
            <a:off x="147637" y="138112"/>
            <a:ext cx="8848725" cy="6581775"/>
          </a:xfrm>
          <a:prstGeom prst="rect">
            <a:avLst/>
          </a:prstGeom>
        </p:spPr>
      </p:pic>
    </p:spTree>
    <p:extLst>
      <p:ext uri="{BB962C8B-B14F-4D97-AF65-F5344CB8AC3E}">
        <p14:creationId xmlns:p14="http://schemas.microsoft.com/office/powerpoint/2010/main" val="10193589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ok 1">
            <a:extLst>
              <a:ext uri="{FF2B5EF4-FFF2-40B4-BE49-F238E27FC236}">
                <a16:creationId xmlns="" xmlns:a16="http://schemas.microsoft.com/office/drawing/2014/main" id="{5D7EDCF6-4E1D-48C3-86BD-C8018EFCE9F7}"/>
              </a:ext>
            </a:extLst>
          </p:cNvPr>
          <p:cNvPicPr>
            <a:picLocks noChangeAspect="1"/>
          </p:cNvPicPr>
          <p:nvPr/>
        </p:nvPicPr>
        <p:blipFill>
          <a:blip r:embed="rId2"/>
          <a:stretch>
            <a:fillRect/>
          </a:stretch>
        </p:blipFill>
        <p:spPr>
          <a:xfrm>
            <a:off x="166687" y="123825"/>
            <a:ext cx="8810625" cy="6610350"/>
          </a:xfrm>
          <a:prstGeom prst="rect">
            <a:avLst/>
          </a:prstGeom>
        </p:spPr>
      </p:pic>
    </p:spTree>
    <p:extLst>
      <p:ext uri="{BB962C8B-B14F-4D97-AF65-F5344CB8AC3E}">
        <p14:creationId xmlns:p14="http://schemas.microsoft.com/office/powerpoint/2010/main" val="2448323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lokTextu 1">
            <a:extLst>
              <a:ext uri="{FF2B5EF4-FFF2-40B4-BE49-F238E27FC236}">
                <a16:creationId xmlns="" xmlns:a16="http://schemas.microsoft.com/office/drawing/2014/main" id="{5996C26C-19A2-4C96-A901-EC01173BB5AE}"/>
              </a:ext>
            </a:extLst>
          </p:cNvPr>
          <p:cNvSpPr txBox="1"/>
          <p:nvPr/>
        </p:nvSpPr>
        <p:spPr>
          <a:xfrm>
            <a:off x="611560" y="566678"/>
            <a:ext cx="6480720" cy="5724644"/>
          </a:xfrm>
          <a:prstGeom prst="rect">
            <a:avLst/>
          </a:prstGeom>
          <a:noFill/>
        </p:spPr>
        <p:txBody>
          <a:bodyPr wrap="square" rtlCol="0">
            <a:spAutoFit/>
          </a:bodyPr>
          <a:lstStyle/>
          <a:p>
            <a:r>
              <a:rPr lang="sk-SK" sz="2400" b="1" dirty="0">
                <a:solidFill>
                  <a:srgbClr val="0070C0"/>
                </a:solidFill>
              </a:rPr>
              <a:t>NOVÉ VYBANIE ÚSEKU PV </a:t>
            </a:r>
          </a:p>
          <a:p>
            <a:endParaRPr lang="sk-SK" dirty="0"/>
          </a:p>
          <a:p>
            <a:r>
              <a:rPr lang="sk-SK" b="1" dirty="0"/>
              <a:t>Do priestorov dielní sú priebežne dodávane:</a:t>
            </a:r>
          </a:p>
          <a:p>
            <a:endParaRPr lang="sk-SK" dirty="0"/>
          </a:p>
          <a:p>
            <a:pPr marL="285750" indent="-285750">
              <a:buClr>
                <a:schemeClr val="accent5">
                  <a:lumMod val="75000"/>
                </a:schemeClr>
              </a:buClr>
              <a:buFont typeface="Wingdings" panose="05000000000000000000" pitchFamily="2" charset="2"/>
              <a:buChar char="§"/>
            </a:pPr>
            <a:r>
              <a:rPr lang="sk-SK" dirty="0"/>
              <a:t>nové stroje a  zariadenia pre dielňu strojového obrábania                   </a:t>
            </a:r>
          </a:p>
          <a:p>
            <a:pPr marL="285750" indent="-285750">
              <a:buClr>
                <a:schemeClr val="accent5">
                  <a:lumMod val="75000"/>
                </a:schemeClr>
              </a:buClr>
              <a:buFont typeface="Wingdings" panose="05000000000000000000" pitchFamily="2" charset="2"/>
              <a:buChar char="§"/>
            </a:pPr>
            <a:r>
              <a:rPr lang="sk-SK" dirty="0"/>
              <a:t>               – konvenčné stroje, ako </a:t>
            </a:r>
            <a:r>
              <a:rPr lang="sk-SK" dirty="0" err="1"/>
              <a:t>vrtačky</a:t>
            </a:r>
            <a:r>
              <a:rPr lang="sk-SK" dirty="0"/>
              <a:t>, sústruhy, frézky                             </a:t>
            </a:r>
          </a:p>
          <a:p>
            <a:pPr>
              <a:buClr>
                <a:schemeClr val="accent5">
                  <a:lumMod val="75000"/>
                </a:schemeClr>
              </a:buClr>
            </a:pPr>
            <a:r>
              <a:rPr lang="sk-SK" dirty="0"/>
              <a:t>                      a CNC sústruhy a CNC fréza,</a:t>
            </a:r>
          </a:p>
          <a:p>
            <a:pPr marL="285750" indent="-285750">
              <a:buClr>
                <a:schemeClr val="accent5">
                  <a:lumMod val="75000"/>
                </a:schemeClr>
              </a:buClr>
              <a:buFont typeface="Wingdings" panose="05000000000000000000" pitchFamily="2" charset="2"/>
              <a:buChar char="§"/>
            </a:pPr>
            <a:r>
              <a:rPr lang="sk-SK" dirty="0"/>
              <a:t>počítačové vybavenie pre učebňu programovania, </a:t>
            </a:r>
          </a:p>
          <a:p>
            <a:pPr marL="285750" indent="-285750">
              <a:buClr>
                <a:schemeClr val="accent5">
                  <a:lumMod val="75000"/>
                </a:schemeClr>
              </a:buClr>
              <a:buFont typeface="Wingdings" panose="05000000000000000000" pitchFamily="2" charset="2"/>
              <a:buChar char="§"/>
            </a:pPr>
            <a:r>
              <a:rPr lang="sk-SK" dirty="0"/>
              <a:t>vybavenie učebne pre mechatroniku – panely pre vyučovanie pneumatiky, </a:t>
            </a:r>
            <a:r>
              <a:rPr lang="sk-SK" dirty="0" err="1"/>
              <a:t>elektropneumatiky</a:t>
            </a:r>
            <a:r>
              <a:rPr lang="sk-SK" dirty="0"/>
              <a:t>, hydrauliky, </a:t>
            </a:r>
            <a:r>
              <a:rPr lang="sk-SK" dirty="0" err="1"/>
              <a:t>elektrohydrauliky</a:t>
            </a:r>
            <a:r>
              <a:rPr lang="sk-SK" dirty="0"/>
              <a:t> a automatizované systémy,</a:t>
            </a:r>
          </a:p>
          <a:p>
            <a:pPr marL="285750" indent="-285750">
              <a:buClr>
                <a:schemeClr val="accent5">
                  <a:lumMod val="75000"/>
                </a:schemeClr>
              </a:buClr>
              <a:buFont typeface="Wingdings" panose="05000000000000000000" pitchFamily="2" charset="2"/>
              <a:buChar char="§"/>
            </a:pPr>
            <a:r>
              <a:rPr lang="sk-SK" dirty="0"/>
              <a:t>zariadenia pre autoopravárenskú dielňu – brzdová stolica s testerom tlmičov a príslušnou diagnostikou,</a:t>
            </a:r>
          </a:p>
          <a:p>
            <a:pPr marL="285750" indent="-285750">
              <a:buClr>
                <a:schemeClr val="accent5">
                  <a:lumMod val="75000"/>
                </a:schemeClr>
              </a:buClr>
              <a:buFont typeface="Wingdings" panose="05000000000000000000" pitchFamily="2" charset="2"/>
              <a:buChar char="§"/>
            </a:pPr>
            <a:r>
              <a:rPr lang="sk-SK" dirty="0"/>
              <a:t>výučbové panely diagnostiky automobilu do učebne pre </a:t>
            </a:r>
            <a:r>
              <a:rPr lang="sk-SK" dirty="0" err="1"/>
              <a:t>autoopravárov</a:t>
            </a:r>
            <a:r>
              <a:rPr lang="sk-SK" dirty="0"/>
              <a:t> mechanikov,</a:t>
            </a:r>
          </a:p>
          <a:p>
            <a:pPr marL="285750" indent="-285750">
              <a:buClr>
                <a:schemeClr val="accent5">
                  <a:lumMod val="75000"/>
                </a:schemeClr>
              </a:buClr>
              <a:buFont typeface="Wingdings" panose="05000000000000000000" pitchFamily="2" charset="2"/>
              <a:buChar char="§"/>
            </a:pPr>
            <a:r>
              <a:rPr lang="sk-SK" dirty="0"/>
              <a:t>vybavenie dielní pracovnými stolmi s príslušným náradím,</a:t>
            </a:r>
          </a:p>
          <a:p>
            <a:pPr marL="285750" indent="-285750">
              <a:buClr>
                <a:schemeClr val="accent5">
                  <a:lumMod val="75000"/>
                </a:schemeClr>
              </a:buClr>
              <a:buFont typeface="Wingdings" panose="05000000000000000000" pitchFamily="2" charset="2"/>
              <a:buChar char="§"/>
            </a:pPr>
            <a:r>
              <a:rPr lang="sk-SK" dirty="0"/>
              <a:t>vybavenie žiackych šatní, apod.</a:t>
            </a:r>
          </a:p>
          <a:p>
            <a:pPr marL="285750" indent="-285750">
              <a:buFont typeface="Arial" panose="020B0604020202020204" pitchFamily="34" charset="0"/>
              <a:buChar char="•"/>
            </a:pPr>
            <a:endParaRPr lang="sk-SK" dirty="0"/>
          </a:p>
          <a:p>
            <a:pPr marL="285750" indent="-285750">
              <a:buFont typeface="Arial" panose="020B0604020202020204" pitchFamily="34" charset="0"/>
              <a:buChar char="•"/>
            </a:pPr>
            <a:endParaRPr lang="sk-SK" dirty="0"/>
          </a:p>
          <a:p>
            <a:pPr marL="285750" indent="-285750">
              <a:buFont typeface="Arial" panose="020B0604020202020204" pitchFamily="34" charset="0"/>
              <a:buChar char="•"/>
            </a:pPr>
            <a:endParaRPr lang="sk-SK" dirty="0"/>
          </a:p>
        </p:txBody>
      </p:sp>
    </p:spTree>
    <p:extLst>
      <p:ext uri="{BB962C8B-B14F-4D97-AF65-F5344CB8AC3E}">
        <p14:creationId xmlns:p14="http://schemas.microsoft.com/office/powerpoint/2010/main" val="8048203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pPr algn="ctr"/>
            <a:r>
              <a:rPr lang="sk-SK" dirty="0">
                <a:solidFill>
                  <a:schemeClr val="accent1"/>
                </a:solidFill>
              </a:rPr>
              <a:t>Vedenie SOŠP</a:t>
            </a:r>
          </a:p>
        </p:txBody>
      </p:sp>
      <p:sp>
        <p:nvSpPr>
          <p:cNvPr id="2" name="Zástupný symbol pro obsah 1"/>
          <p:cNvSpPr>
            <a:spLocks noGrp="1"/>
          </p:cNvSpPr>
          <p:nvPr>
            <p:ph idx="1"/>
          </p:nvPr>
        </p:nvSpPr>
        <p:spPr>
          <a:xfrm>
            <a:off x="467544" y="1700808"/>
            <a:ext cx="8229600" cy="3891888"/>
          </a:xfrm>
        </p:spPr>
        <p:txBody>
          <a:bodyPr>
            <a:normAutofit fontScale="92500" lnSpcReduction="10000"/>
          </a:bodyPr>
          <a:lstStyle/>
          <a:p>
            <a:endParaRPr lang="sk-SK" sz="1600" dirty="0"/>
          </a:p>
          <a:p>
            <a:r>
              <a:rPr lang="sk-SK" sz="2000" b="1" dirty="0"/>
              <a:t>Ing. Adriana </a:t>
            </a:r>
            <a:r>
              <a:rPr lang="sk-SK" sz="2000" b="1" dirty="0" err="1"/>
              <a:t>Bellová</a:t>
            </a:r>
            <a:r>
              <a:rPr lang="sk-SK" sz="2000" b="1" dirty="0"/>
              <a:t>  </a:t>
            </a:r>
            <a:r>
              <a:rPr lang="sk-SK" sz="2000" dirty="0"/>
              <a:t>– riaditeľka školy</a:t>
            </a:r>
          </a:p>
          <a:p>
            <a:endParaRPr lang="sk-SK" sz="2000" dirty="0"/>
          </a:p>
          <a:p>
            <a:r>
              <a:rPr lang="sk-SK" sz="2000" b="1" dirty="0"/>
              <a:t>Ing. Iveta Bruncková </a:t>
            </a:r>
            <a:r>
              <a:rPr lang="sk-SK" sz="2000" dirty="0"/>
              <a:t>– zástupkyňa riaditeľky školy pre teoretické vyučovanie</a:t>
            </a:r>
          </a:p>
          <a:p>
            <a:endParaRPr lang="sk-SK" sz="2000" dirty="0"/>
          </a:p>
          <a:p>
            <a:r>
              <a:rPr lang="sk-SK" sz="2000" b="1" dirty="0"/>
              <a:t>Mgr. Jozef </a:t>
            </a:r>
            <a:r>
              <a:rPr lang="sk-SK" sz="2000" b="1" dirty="0" err="1"/>
              <a:t>Hládek</a:t>
            </a:r>
            <a:r>
              <a:rPr lang="sk-SK" sz="2000" b="1" dirty="0"/>
              <a:t>   </a:t>
            </a:r>
            <a:r>
              <a:rPr lang="sk-SK" sz="2000" dirty="0"/>
              <a:t>– zástupca riaditeľky školy pre praktické vyučovanie</a:t>
            </a:r>
          </a:p>
          <a:p>
            <a:pPr marL="0" indent="0">
              <a:buNone/>
            </a:pPr>
            <a:endParaRPr lang="sk-SK" sz="2000" dirty="0"/>
          </a:p>
          <a:p>
            <a:r>
              <a:rPr lang="sk-SK" sz="2000" b="1" dirty="0"/>
              <a:t>Marcela Gallová        </a:t>
            </a:r>
            <a:r>
              <a:rPr lang="sk-SK" sz="2000" dirty="0"/>
              <a:t>– vedúca ekonomického oddelenia </a:t>
            </a:r>
          </a:p>
          <a:p>
            <a:endParaRPr lang="sk-SK" sz="2000" dirty="0"/>
          </a:p>
          <a:p>
            <a:r>
              <a:rPr lang="sk-SK" sz="2000" b="1" dirty="0"/>
              <a:t>Ing. Branislav Urban </a:t>
            </a:r>
            <a:r>
              <a:rPr lang="sk-SK" sz="2000" dirty="0"/>
              <a:t>– hlavný majster odborného výcviku</a:t>
            </a:r>
          </a:p>
          <a:p>
            <a:endParaRPr lang="sk-SK" dirty="0"/>
          </a:p>
          <a:p>
            <a:endParaRPr lang="sk-SK" dirty="0"/>
          </a:p>
        </p:txBody>
      </p:sp>
    </p:spTree>
    <p:extLst>
      <p:ext uri="{BB962C8B-B14F-4D97-AF65-F5344CB8AC3E}">
        <p14:creationId xmlns:p14="http://schemas.microsoft.com/office/powerpoint/2010/main" val="34368371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395536" y="116632"/>
            <a:ext cx="8229600" cy="1143000"/>
          </a:xfrm>
        </p:spPr>
        <p:txBody>
          <a:bodyPr>
            <a:normAutofit fontScale="90000"/>
          </a:bodyPr>
          <a:lstStyle/>
          <a:p>
            <a:pPr fontAlgn="auto">
              <a:spcAft>
                <a:spcPts val="0"/>
              </a:spcAft>
              <a:defRPr/>
            </a:pPr>
            <a:r>
              <a:rPr lang="sk-SK" dirty="0"/>
              <a:t/>
            </a:r>
            <a:br>
              <a:rPr lang="sk-SK" dirty="0"/>
            </a:br>
            <a:endParaRPr lang="sk-SK" dirty="0"/>
          </a:p>
        </p:txBody>
      </p:sp>
      <p:sp>
        <p:nvSpPr>
          <p:cNvPr id="5" name="Obdélník 4"/>
          <p:cNvSpPr/>
          <p:nvPr/>
        </p:nvSpPr>
        <p:spPr>
          <a:xfrm>
            <a:off x="-626694" y="324436"/>
            <a:ext cx="10003605" cy="387798"/>
          </a:xfrm>
          <a:prstGeom prst="rect">
            <a:avLst/>
          </a:prstGeom>
        </p:spPr>
        <p:txBody>
          <a:bodyPr wrap="square">
            <a:spAutoFit/>
          </a:bodyPr>
          <a:lstStyle/>
          <a:p>
            <a:pPr algn="ctr">
              <a:lnSpc>
                <a:spcPct val="80000"/>
              </a:lnSpc>
              <a:buFont typeface="Wingdings 3" pitchFamily="18" charset="2"/>
              <a:buNone/>
            </a:pPr>
            <a:r>
              <a:rPr lang="sk-SK" altLang="sk-SK" sz="2400" b="1" dirty="0">
                <a:solidFill>
                  <a:schemeClr val="accent5">
                    <a:lumMod val="75000"/>
                  </a:schemeClr>
                </a:solidFill>
                <a:latin typeface="Arial" panose="020B0604020202020204" pitchFamily="34" charset="0"/>
                <a:cs typeface="Arial" panose="020B0604020202020204" pitchFamily="34" charset="0"/>
              </a:rPr>
              <a:t>SPOLUPRÁCA SO STROJÁRSKYMI FIRMAMI V </a:t>
            </a:r>
            <a:r>
              <a:rPr lang="sk-SK" altLang="sk-SK" sz="2400" b="1" dirty="0">
                <a:solidFill>
                  <a:srgbClr val="1D1498"/>
                </a:solidFill>
                <a:latin typeface="Arial" panose="020B0604020202020204" pitchFamily="34" charset="0"/>
                <a:cs typeface="Arial" panose="020B0604020202020204" pitchFamily="34" charset="0"/>
              </a:rPr>
              <a:t>SDV</a:t>
            </a:r>
          </a:p>
        </p:txBody>
      </p:sp>
      <p:sp>
        <p:nvSpPr>
          <p:cNvPr id="7" name="BlokTextu 6"/>
          <p:cNvSpPr txBox="1"/>
          <p:nvPr/>
        </p:nvSpPr>
        <p:spPr>
          <a:xfrm>
            <a:off x="395536" y="688132"/>
            <a:ext cx="8036164" cy="2123658"/>
          </a:xfrm>
          <a:prstGeom prst="rect">
            <a:avLst/>
          </a:prstGeom>
          <a:noFill/>
        </p:spPr>
        <p:txBody>
          <a:bodyPr wrap="square" rtlCol="0">
            <a:spAutoFit/>
          </a:bodyPr>
          <a:lstStyle/>
          <a:p>
            <a:pPr marL="285750" indent="-285750">
              <a:buClr>
                <a:schemeClr val="bg1"/>
              </a:buClr>
              <a:buFont typeface="Wingdings" panose="05000000000000000000" pitchFamily="2" charset="2"/>
              <a:buChar char="q"/>
            </a:pPr>
            <a:r>
              <a:rPr lang="sk-SK" altLang="sk-SK" b="1" dirty="0">
                <a:cs typeface="Arial" panose="020B0604020202020204" pitchFamily="34" charset="0"/>
              </a:rPr>
              <a:t>V  školskom roku 2022/23 v SOŠP </a:t>
            </a:r>
            <a:r>
              <a:rPr lang="sk-SK" altLang="sk-SK" b="1" dirty="0" err="1">
                <a:cs typeface="Arial" panose="020B0604020202020204" pitchFamily="34" charset="0"/>
              </a:rPr>
              <a:t>Kňažia</a:t>
            </a:r>
            <a:r>
              <a:rPr lang="sk-SK" altLang="sk-SK" b="1" dirty="0">
                <a:cs typeface="Arial" panose="020B0604020202020204" pitchFamily="34" charset="0"/>
              </a:rPr>
              <a:t> študuje 307 žiakov.</a:t>
            </a:r>
          </a:p>
          <a:p>
            <a:pPr marL="285750" indent="-285750">
              <a:buClr>
                <a:schemeClr val="bg1"/>
              </a:buClr>
              <a:buFont typeface="Wingdings" panose="05000000000000000000" pitchFamily="2" charset="2"/>
              <a:buChar char="q"/>
            </a:pPr>
            <a:endParaRPr lang="sk-SK" altLang="sk-SK" b="1" dirty="0">
              <a:cs typeface="Arial" panose="020B0604020202020204" pitchFamily="34" charset="0"/>
            </a:endParaRPr>
          </a:p>
          <a:p>
            <a:pPr marL="285750" indent="-285750">
              <a:buClr>
                <a:schemeClr val="bg1"/>
              </a:buClr>
              <a:buFont typeface="Wingdings" panose="05000000000000000000" pitchFamily="2" charset="2"/>
              <a:buChar char="q"/>
            </a:pPr>
            <a:r>
              <a:rPr lang="sk-SK" altLang="sk-SK" sz="1600" b="1" dirty="0">
                <a:cs typeface="Arial" panose="020B0604020202020204" pitchFamily="34" charset="0"/>
              </a:rPr>
              <a:t>Z toho: </a:t>
            </a:r>
          </a:p>
          <a:p>
            <a:pPr marL="285750" indent="-285750">
              <a:buClr>
                <a:schemeClr val="bg1"/>
              </a:buClr>
              <a:buFont typeface="Wingdings" panose="05000000000000000000" pitchFamily="2" charset="2"/>
              <a:buChar char="§"/>
            </a:pPr>
            <a:r>
              <a:rPr lang="sk-SK" altLang="sk-SK" sz="1600" b="1" dirty="0">
                <a:solidFill>
                  <a:srgbClr val="002060"/>
                </a:solidFill>
                <a:cs typeface="Arial" panose="020B0604020202020204" pitchFamily="34" charset="0"/>
              </a:rPr>
              <a:t>- v SDV je </a:t>
            </a:r>
            <a:r>
              <a:rPr lang="sk-SK" altLang="sk-SK" sz="1600" b="1" dirty="0">
                <a:solidFill>
                  <a:srgbClr val="FF0000"/>
                </a:solidFill>
                <a:cs typeface="Arial" panose="020B0604020202020204" pitchFamily="34" charset="0"/>
              </a:rPr>
              <a:t>105 žiakov – </a:t>
            </a:r>
            <a:r>
              <a:rPr lang="sk-SK" altLang="sk-SK" sz="1600" dirty="0">
                <a:solidFill>
                  <a:srgbClr val="1D1498"/>
                </a:solidFill>
                <a:cs typeface="Arial" panose="020B0604020202020204" pitchFamily="34" charset="0"/>
              </a:rPr>
              <a:t>zmluva o duálnom vzdelávaní a učebná zmluva</a:t>
            </a:r>
          </a:p>
          <a:p>
            <a:pPr marL="285750" indent="-285750">
              <a:buClr>
                <a:schemeClr val="bg1"/>
              </a:buClr>
              <a:buFont typeface="Wingdings" panose="05000000000000000000" pitchFamily="2" charset="2"/>
              <a:buChar char="§"/>
            </a:pPr>
            <a:r>
              <a:rPr lang="sk-SK" altLang="sk-SK" sz="1600" b="1" dirty="0">
                <a:solidFill>
                  <a:srgbClr val="1D1498"/>
                </a:solidFill>
                <a:cs typeface="Arial" panose="020B0604020202020204" pitchFamily="34" charset="0"/>
              </a:rPr>
              <a:t>-</a:t>
            </a:r>
            <a:r>
              <a:rPr lang="sk-SK" altLang="sk-SK" sz="1600" b="1" dirty="0">
                <a:solidFill>
                  <a:srgbClr val="FF0000"/>
                </a:solidFill>
                <a:cs typeface="Arial" panose="020B0604020202020204" pitchFamily="34" charset="0"/>
              </a:rPr>
              <a:t> </a:t>
            </a:r>
            <a:r>
              <a:rPr lang="sk-SK" altLang="sk-SK" sz="1600" b="1" dirty="0">
                <a:solidFill>
                  <a:srgbClr val="002060"/>
                </a:solidFill>
                <a:cs typeface="Arial" panose="020B0604020202020204" pitchFamily="34" charset="0"/>
              </a:rPr>
              <a:t>v</a:t>
            </a:r>
            <a:r>
              <a:rPr lang="sk-SK" altLang="sk-SK" sz="1600" dirty="0">
                <a:solidFill>
                  <a:srgbClr val="002060"/>
                </a:solidFill>
                <a:cs typeface="Arial" panose="020B0604020202020204" pitchFamily="34" charset="0"/>
              </a:rPr>
              <a:t> </a:t>
            </a:r>
            <a:r>
              <a:rPr lang="sk-SK" altLang="sk-SK" sz="1600" b="1" dirty="0">
                <a:solidFill>
                  <a:srgbClr val="002060"/>
                </a:solidFill>
                <a:cs typeface="Arial" panose="020B0604020202020204" pitchFamily="34" charset="0"/>
              </a:rPr>
              <a:t>SŠV je </a:t>
            </a:r>
            <a:r>
              <a:rPr lang="sk-SK" altLang="sk-SK" sz="1600" b="1" dirty="0">
                <a:solidFill>
                  <a:srgbClr val="FF0000"/>
                </a:solidFill>
                <a:cs typeface="Arial" panose="020B0604020202020204" pitchFamily="34" charset="0"/>
              </a:rPr>
              <a:t>73</a:t>
            </a:r>
            <a:r>
              <a:rPr lang="sk-SK" altLang="sk-SK" sz="1600" b="1" dirty="0">
                <a:solidFill>
                  <a:srgbClr val="002060"/>
                </a:solidFill>
                <a:cs typeface="Arial" panose="020B0604020202020204" pitchFamily="34" charset="0"/>
              </a:rPr>
              <a:t> </a:t>
            </a:r>
            <a:r>
              <a:rPr lang="sk-SK" altLang="sk-SK" sz="1600" b="1" dirty="0">
                <a:solidFill>
                  <a:srgbClr val="FF0000"/>
                </a:solidFill>
                <a:cs typeface="Arial" panose="020B0604020202020204" pitchFamily="34" charset="0"/>
              </a:rPr>
              <a:t>žiakov</a:t>
            </a:r>
            <a:r>
              <a:rPr lang="sk-SK" altLang="sk-SK" sz="1600" b="1" dirty="0">
                <a:solidFill>
                  <a:srgbClr val="002060"/>
                </a:solidFill>
                <a:cs typeface="Arial" panose="020B0604020202020204" pitchFamily="34" charset="0"/>
              </a:rPr>
              <a:t> – </a:t>
            </a:r>
            <a:r>
              <a:rPr lang="sk-SK" altLang="sk-SK" sz="1600" dirty="0">
                <a:solidFill>
                  <a:srgbClr val="1D1498"/>
                </a:solidFill>
                <a:cs typeface="Arial" panose="020B0604020202020204" pitchFamily="34" charset="0"/>
              </a:rPr>
              <a:t>zmluva o poskytovaní praktického vyučovania</a:t>
            </a:r>
          </a:p>
          <a:p>
            <a:pPr marL="285750" indent="-285750">
              <a:buClr>
                <a:schemeClr val="bg1"/>
              </a:buClr>
              <a:buFont typeface="Wingdings" panose="05000000000000000000" pitchFamily="2" charset="2"/>
              <a:buChar char="q"/>
            </a:pPr>
            <a:r>
              <a:rPr lang="sk-SK" sz="1600" dirty="0">
                <a:solidFill>
                  <a:srgbClr val="1D1498"/>
                </a:solidFill>
                <a:cs typeface="Arial" panose="020B0604020202020204" pitchFamily="34" charset="0"/>
              </a:rPr>
              <a:t>- </a:t>
            </a:r>
            <a:r>
              <a:rPr lang="sk-SK" sz="1600" b="1" dirty="0">
                <a:solidFill>
                  <a:srgbClr val="002060"/>
                </a:solidFill>
                <a:cs typeface="Arial" panose="020B0604020202020204" pitchFamily="34" charset="0"/>
              </a:rPr>
              <a:t>v školských dielňach je </a:t>
            </a:r>
            <a:r>
              <a:rPr lang="sk-SK" sz="1600" b="1" dirty="0">
                <a:solidFill>
                  <a:srgbClr val="FF0000"/>
                </a:solidFill>
                <a:cs typeface="Arial" panose="020B0604020202020204" pitchFamily="34" charset="0"/>
              </a:rPr>
              <a:t>129 žiakov </a:t>
            </a:r>
          </a:p>
          <a:p>
            <a:pPr marL="285750" indent="-285750">
              <a:buClr>
                <a:schemeClr val="bg1"/>
              </a:buClr>
              <a:buFont typeface="Wingdings" panose="05000000000000000000" pitchFamily="2" charset="2"/>
              <a:buChar char="q"/>
            </a:pPr>
            <a:endParaRPr lang="sk-SK" sz="1600" dirty="0"/>
          </a:p>
          <a:p>
            <a:pPr marL="285750" indent="-285750">
              <a:buClr>
                <a:schemeClr val="bg1"/>
              </a:buClr>
              <a:buFont typeface="Arial" panose="020B0604020202020204" pitchFamily="34" charset="0"/>
              <a:buChar char="•"/>
            </a:pPr>
            <a:r>
              <a:rPr lang="sk-SK" sz="1600" dirty="0"/>
              <a:t>SOŠP </a:t>
            </a:r>
            <a:r>
              <a:rPr lang="sk-SK" sz="1600" dirty="0" err="1"/>
              <a:t>Kňažia</a:t>
            </a:r>
            <a:r>
              <a:rPr lang="sk-SK" sz="1600" dirty="0"/>
              <a:t> v šk. roku</a:t>
            </a:r>
            <a:r>
              <a:rPr lang="sk-SK" sz="1600" b="1" dirty="0"/>
              <a:t> </a:t>
            </a:r>
            <a:r>
              <a:rPr lang="sk-SK" sz="1600" dirty="0"/>
              <a:t>2022/223 v </a:t>
            </a:r>
            <a:r>
              <a:rPr lang="sk-SK" sz="1600" b="1" dirty="0"/>
              <a:t>SDV </a:t>
            </a:r>
            <a:r>
              <a:rPr lang="sk-SK" sz="1600" dirty="0"/>
              <a:t>spolupracuje s</a:t>
            </a:r>
            <a:r>
              <a:rPr lang="sk-SK" sz="1600" b="1" dirty="0"/>
              <a:t> </a:t>
            </a:r>
            <a:r>
              <a:rPr lang="sk-SK" sz="1600" b="1" dirty="0">
                <a:solidFill>
                  <a:srgbClr val="FF0000"/>
                </a:solidFill>
              </a:rPr>
              <a:t>9 firmami</a:t>
            </a:r>
            <a:r>
              <a:rPr lang="sk-SK" sz="1600" dirty="0">
                <a:solidFill>
                  <a:srgbClr val="FF0000"/>
                </a:solidFill>
              </a:rPr>
              <a:t>.</a:t>
            </a:r>
          </a:p>
        </p:txBody>
      </p:sp>
      <p:graphicFrame>
        <p:nvGraphicFramePr>
          <p:cNvPr id="2" name="Tabuľka 1">
            <a:extLst>
              <a:ext uri="{FF2B5EF4-FFF2-40B4-BE49-F238E27FC236}">
                <a16:creationId xmlns="" xmlns:a16="http://schemas.microsoft.com/office/drawing/2014/main" id="{90E25B58-7D5F-449E-A325-0BA80395BEFF}"/>
              </a:ext>
            </a:extLst>
          </p:cNvPr>
          <p:cNvGraphicFramePr>
            <a:graphicFrameLocks noGrp="1"/>
          </p:cNvGraphicFramePr>
          <p:nvPr>
            <p:extLst>
              <p:ext uri="{D42A27DB-BD31-4B8C-83A1-F6EECF244321}">
                <p14:modId xmlns:p14="http://schemas.microsoft.com/office/powerpoint/2010/main" val="4115186125"/>
              </p:ext>
            </p:extLst>
          </p:nvPr>
        </p:nvGraphicFramePr>
        <p:xfrm>
          <a:off x="755576" y="2994697"/>
          <a:ext cx="6840759" cy="3697933"/>
        </p:xfrm>
        <a:graphic>
          <a:graphicData uri="http://schemas.openxmlformats.org/drawingml/2006/table">
            <a:tbl>
              <a:tblPr>
                <a:tableStyleId>{125E5076-3810-47DD-B79F-674D7AD40C01}</a:tableStyleId>
              </a:tblPr>
              <a:tblGrid>
                <a:gridCol w="576064">
                  <a:extLst>
                    <a:ext uri="{9D8B030D-6E8A-4147-A177-3AD203B41FA5}">
                      <a16:colId xmlns="" xmlns:a16="http://schemas.microsoft.com/office/drawing/2014/main" val="4130074115"/>
                    </a:ext>
                  </a:extLst>
                </a:gridCol>
                <a:gridCol w="1789090">
                  <a:extLst>
                    <a:ext uri="{9D8B030D-6E8A-4147-A177-3AD203B41FA5}">
                      <a16:colId xmlns="" xmlns:a16="http://schemas.microsoft.com/office/drawing/2014/main" val="378369340"/>
                    </a:ext>
                  </a:extLst>
                </a:gridCol>
                <a:gridCol w="873289">
                  <a:extLst>
                    <a:ext uri="{9D8B030D-6E8A-4147-A177-3AD203B41FA5}">
                      <a16:colId xmlns="" xmlns:a16="http://schemas.microsoft.com/office/drawing/2014/main" val="3131596669"/>
                    </a:ext>
                  </a:extLst>
                </a:gridCol>
                <a:gridCol w="873289">
                  <a:extLst>
                    <a:ext uri="{9D8B030D-6E8A-4147-A177-3AD203B41FA5}">
                      <a16:colId xmlns="" xmlns:a16="http://schemas.microsoft.com/office/drawing/2014/main" val="927531367"/>
                    </a:ext>
                  </a:extLst>
                </a:gridCol>
                <a:gridCol w="873289">
                  <a:extLst>
                    <a:ext uri="{9D8B030D-6E8A-4147-A177-3AD203B41FA5}">
                      <a16:colId xmlns="" xmlns:a16="http://schemas.microsoft.com/office/drawing/2014/main" val="463231062"/>
                    </a:ext>
                  </a:extLst>
                </a:gridCol>
                <a:gridCol w="982449">
                  <a:extLst>
                    <a:ext uri="{9D8B030D-6E8A-4147-A177-3AD203B41FA5}">
                      <a16:colId xmlns="" xmlns:a16="http://schemas.microsoft.com/office/drawing/2014/main" val="2766569750"/>
                    </a:ext>
                  </a:extLst>
                </a:gridCol>
                <a:gridCol w="873289">
                  <a:extLst>
                    <a:ext uri="{9D8B030D-6E8A-4147-A177-3AD203B41FA5}">
                      <a16:colId xmlns="" xmlns:a16="http://schemas.microsoft.com/office/drawing/2014/main" val="1270963312"/>
                    </a:ext>
                  </a:extLst>
                </a:gridCol>
              </a:tblGrid>
              <a:tr h="506311">
                <a:tc>
                  <a:txBody>
                    <a:bodyPr/>
                    <a:lstStyle/>
                    <a:p>
                      <a:pPr algn="ctr" fontAlgn="ctr"/>
                      <a:r>
                        <a:rPr lang="sk-SK" sz="1200" b="1" u="none" strike="noStrike" dirty="0" err="1">
                          <a:effectLst/>
                        </a:rPr>
                        <a:t>P.č</a:t>
                      </a:r>
                      <a:r>
                        <a:rPr lang="sk-SK" sz="1200" b="1" u="none" strike="noStrike" dirty="0">
                          <a:effectLst/>
                        </a:rPr>
                        <a:t>.</a:t>
                      </a:r>
                      <a:endParaRPr lang="sk-SK" sz="1200" b="1" i="0" u="none" strike="noStrike" dirty="0">
                        <a:solidFill>
                          <a:srgbClr val="00008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75000"/>
                      </a:schemeClr>
                    </a:solidFill>
                  </a:tcPr>
                </a:tc>
                <a:tc>
                  <a:txBody>
                    <a:bodyPr/>
                    <a:lstStyle/>
                    <a:p>
                      <a:pPr algn="ctr" fontAlgn="ctr"/>
                      <a:r>
                        <a:rPr lang="sk-SK" sz="1200" b="1" u="none" strike="noStrike" dirty="0">
                          <a:effectLst/>
                        </a:rPr>
                        <a:t>Spoločnosť</a:t>
                      </a:r>
                      <a:endParaRPr lang="sk-SK" sz="1200" b="1" i="0" u="none" strike="noStrike" dirty="0">
                        <a:solidFill>
                          <a:srgbClr val="00008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75000"/>
                      </a:schemeClr>
                    </a:solidFill>
                  </a:tcPr>
                </a:tc>
                <a:tc>
                  <a:txBody>
                    <a:bodyPr/>
                    <a:lstStyle/>
                    <a:p>
                      <a:pPr algn="ctr" fontAlgn="ctr"/>
                      <a:r>
                        <a:rPr lang="sk-SK" sz="1200" b="1" u="none" strike="noStrike" dirty="0">
                          <a:effectLst/>
                        </a:rPr>
                        <a:t>I. ročník</a:t>
                      </a:r>
                      <a:endParaRPr lang="sk-SK" sz="1200" b="1" i="0" u="none" strike="noStrike" dirty="0">
                        <a:solidFill>
                          <a:srgbClr val="00008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75000"/>
                      </a:schemeClr>
                    </a:solidFill>
                  </a:tcPr>
                </a:tc>
                <a:tc>
                  <a:txBody>
                    <a:bodyPr/>
                    <a:lstStyle/>
                    <a:p>
                      <a:pPr algn="ctr" fontAlgn="ctr"/>
                      <a:r>
                        <a:rPr lang="sk-SK" sz="1200" b="1" u="none" strike="noStrike" dirty="0">
                          <a:effectLst/>
                        </a:rPr>
                        <a:t>II. ročník</a:t>
                      </a:r>
                      <a:endParaRPr lang="sk-SK" sz="1200" b="1" i="0" u="none" strike="noStrike" dirty="0">
                        <a:solidFill>
                          <a:srgbClr val="00008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75000"/>
                      </a:schemeClr>
                    </a:solidFill>
                  </a:tcPr>
                </a:tc>
                <a:tc>
                  <a:txBody>
                    <a:bodyPr/>
                    <a:lstStyle/>
                    <a:p>
                      <a:pPr algn="ctr" fontAlgn="ctr"/>
                      <a:r>
                        <a:rPr lang="sk-SK" sz="1200" b="1" u="none" strike="noStrike" dirty="0">
                          <a:effectLst/>
                        </a:rPr>
                        <a:t>III. ročník</a:t>
                      </a:r>
                      <a:endParaRPr lang="sk-SK" sz="1200" b="1" i="0" u="none" strike="noStrike" dirty="0">
                        <a:solidFill>
                          <a:srgbClr val="00008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75000"/>
                      </a:schemeClr>
                    </a:solidFill>
                  </a:tcPr>
                </a:tc>
                <a:tc>
                  <a:txBody>
                    <a:bodyPr/>
                    <a:lstStyle/>
                    <a:p>
                      <a:pPr algn="ctr" fontAlgn="ctr"/>
                      <a:r>
                        <a:rPr lang="sk-SK" sz="1200" b="1" u="none" strike="noStrike" dirty="0">
                          <a:effectLst/>
                        </a:rPr>
                        <a:t>IV. ročník</a:t>
                      </a:r>
                      <a:endParaRPr lang="sk-SK" sz="1200" b="1" i="0" u="none" strike="noStrike" dirty="0">
                        <a:solidFill>
                          <a:srgbClr val="00008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75000"/>
                      </a:schemeClr>
                    </a:solidFill>
                  </a:tcPr>
                </a:tc>
                <a:tc>
                  <a:txBody>
                    <a:bodyPr/>
                    <a:lstStyle/>
                    <a:p>
                      <a:pPr algn="ctr" fontAlgn="ctr"/>
                      <a:r>
                        <a:rPr lang="sk-SK" sz="1400" b="1" u="none" strike="noStrike" dirty="0">
                          <a:solidFill>
                            <a:srgbClr val="FFFF00"/>
                          </a:solidFill>
                          <a:effectLst/>
                        </a:rPr>
                        <a:t>SPOLU</a:t>
                      </a:r>
                      <a:endParaRPr lang="sk-SK" sz="1400" b="1" i="0" u="none" strike="noStrike" dirty="0">
                        <a:solidFill>
                          <a:srgbClr val="FFFF0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75000"/>
                      </a:schemeClr>
                    </a:solidFill>
                  </a:tcPr>
                </a:tc>
                <a:extLst>
                  <a:ext uri="{0D108BD9-81ED-4DB2-BD59-A6C34878D82A}">
                    <a16:rowId xmlns="" xmlns:a16="http://schemas.microsoft.com/office/drawing/2014/main" val="674377067"/>
                  </a:ext>
                </a:extLst>
              </a:tr>
              <a:tr h="317715">
                <a:tc>
                  <a:txBody>
                    <a:bodyPr/>
                    <a:lstStyle/>
                    <a:p>
                      <a:pPr algn="ctr" fontAlgn="ctr"/>
                      <a:r>
                        <a:rPr lang="sk-SK" sz="1200" b="1" u="none" strike="noStrike" dirty="0">
                          <a:effectLst/>
                        </a:rPr>
                        <a:t>1</a:t>
                      </a:r>
                      <a:endParaRPr lang="sk-SK" sz="1200" b="1" i="0" u="none" strike="noStrike" dirty="0">
                        <a:solidFill>
                          <a:srgbClr val="00008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75000"/>
                      </a:schemeClr>
                    </a:solidFill>
                  </a:tcPr>
                </a:tc>
                <a:tc>
                  <a:txBody>
                    <a:bodyPr/>
                    <a:lstStyle/>
                    <a:p>
                      <a:pPr algn="ctr" fontAlgn="ctr"/>
                      <a:r>
                        <a:rPr lang="sk-SK" sz="1600" b="1" u="none" strike="noStrike" dirty="0">
                          <a:effectLst/>
                        </a:rPr>
                        <a:t>HERN</a:t>
                      </a:r>
                      <a:endParaRPr lang="sk-SK" sz="1600" b="1" i="0" u="none" strike="noStrike" dirty="0">
                        <a:solidFill>
                          <a:srgbClr val="00008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sk-SK" sz="1100" u="none" strike="noStrike" dirty="0">
                          <a:effectLst/>
                        </a:rPr>
                        <a:t>0</a:t>
                      </a:r>
                      <a:endParaRPr lang="sk-SK" sz="1100" b="0" i="0" u="none" strike="noStrike" dirty="0">
                        <a:solidFill>
                          <a:srgbClr val="00008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sk-SK" sz="1100" u="none" strike="noStrike" dirty="0">
                          <a:effectLst/>
                        </a:rPr>
                        <a:t>0</a:t>
                      </a:r>
                      <a:endParaRPr lang="sk-SK" sz="1100" b="0" i="0" u="none" strike="noStrike" dirty="0">
                        <a:solidFill>
                          <a:srgbClr val="00206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sk-SK" sz="1100" u="none" strike="noStrike">
                          <a:effectLst/>
                        </a:rPr>
                        <a:t>0</a:t>
                      </a:r>
                      <a:endParaRPr lang="sk-SK" sz="1100" b="0" i="0" u="none" strike="noStrike">
                        <a:solidFill>
                          <a:srgbClr val="00206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sk-SK" sz="1100" u="none" strike="noStrike">
                          <a:effectLst/>
                        </a:rPr>
                        <a:t>5</a:t>
                      </a:r>
                      <a:endParaRPr lang="sk-SK" sz="1100" b="0" i="0" u="none" strike="noStrike">
                        <a:solidFill>
                          <a:srgbClr val="00206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sk-SK" sz="1600" b="1" u="none" strike="noStrike" dirty="0">
                          <a:solidFill>
                            <a:srgbClr val="FFFF00"/>
                          </a:solidFill>
                          <a:effectLst/>
                        </a:rPr>
                        <a:t>5</a:t>
                      </a:r>
                      <a:endParaRPr lang="sk-SK" sz="1600" b="1" i="1" u="none" strike="noStrike" dirty="0">
                        <a:solidFill>
                          <a:srgbClr val="FFFF0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 xmlns:a16="http://schemas.microsoft.com/office/drawing/2014/main" val="653226710"/>
                  </a:ext>
                </a:extLst>
              </a:tr>
              <a:tr h="317715">
                <a:tc>
                  <a:txBody>
                    <a:bodyPr/>
                    <a:lstStyle/>
                    <a:p>
                      <a:pPr algn="ctr" fontAlgn="ctr"/>
                      <a:r>
                        <a:rPr lang="sk-SK" sz="1200" b="1" u="none" strike="noStrike" dirty="0">
                          <a:effectLst/>
                        </a:rPr>
                        <a:t>2</a:t>
                      </a:r>
                      <a:endParaRPr lang="sk-SK" sz="1200" b="1" i="0" u="none" strike="noStrike" dirty="0">
                        <a:solidFill>
                          <a:srgbClr val="00008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75000"/>
                      </a:schemeClr>
                    </a:solidFill>
                  </a:tcPr>
                </a:tc>
                <a:tc>
                  <a:txBody>
                    <a:bodyPr/>
                    <a:lstStyle/>
                    <a:p>
                      <a:pPr algn="ctr" fontAlgn="ctr"/>
                      <a:r>
                        <a:rPr lang="sk-SK" sz="1600" b="1" u="none" strike="noStrike" dirty="0">
                          <a:effectLst/>
                        </a:rPr>
                        <a:t>KLAUKE</a:t>
                      </a:r>
                      <a:endParaRPr lang="sk-SK" sz="1600" b="1" i="0" u="none" strike="noStrike" dirty="0">
                        <a:solidFill>
                          <a:srgbClr val="00008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sk-SK" sz="1100" u="none" strike="noStrike">
                          <a:effectLst/>
                        </a:rPr>
                        <a:t>0</a:t>
                      </a:r>
                      <a:endParaRPr lang="sk-SK" sz="1100" b="0" i="0" u="none" strike="noStrike">
                        <a:solidFill>
                          <a:srgbClr val="00008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sk-SK" sz="1100" u="none" strike="noStrike" dirty="0">
                          <a:effectLst/>
                        </a:rPr>
                        <a:t>1</a:t>
                      </a:r>
                      <a:endParaRPr lang="sk-SK" sz="1100" b="0" i="0" u="none" strike="noStrike" dirty="0">
                        <a:solidFill>
                          <a:srgbClr val="00206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sk-SK" sz="1100" u="none" strike="noStrike" dirty="0">
                          <a:effectLst/>
                        </a:rPr>
                        <a:t>1</a:t>
                      </a:r>
                      <a:endParaRPr lang="sk-SK" sz="1100" b="0" i="0" u="none" strike="noStrike" dirty="0">
                        <a:solidFill>
                          <a:srgbClr val="00206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sk-SK" sz="1100" u="none" strike="noStrike">
                          <a:effectLst/>
                        </a:rPr>
                        <a:t>2</a:t>
                      </a:r>
                      <a:endParaRPr lang="sk-SK" sz="1100" b="0" i="0" u="none" strike="noStrike">
                        <a:solidFill>
                          <a:srgbClr val="00206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sk-SK" sz="1600" b="1" u="none" strike="noStrike" dirty="0">
                          <a:solidFill>
                            <a:srgbClr val="FFFF00"/>
                          </a:solidFill>
                          <a:effectLst/>
                        </a:rPr>
                        <a:t>4</a:t>
                      </a:r>
                      <a:endParaRPr lang="sk-SK" sz="1600" b="1" i="1" u="none" strike="noStrike" dirty="0">
                        <a:solidFill>
                          <a:srgbClr val="FFFF0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 xmlns:a16="http://schemas.microsoft.com/office/drawing/2014/main" val="4046653914"/>
                  </a:ext>
                </a:extLst>
              </a:tr>
              <a:tr h="317715">
                <a:tc>
                  <a:txBody>
                    <a:bodyPr/>
                    <a:lstStyle/>
                    <a:p>
                      <a:pPr algn="ctr" fontAlgn="ctr"/>
                      <a:r>
                        <a:rPr lang="sk-SK" sz="1200" b="1" u="none" strike="noStrike" dirty="0">
                          <a:effectLst/>
                        </a:rPr>
                        <a:t>3</a:t>
                      </a:r>
                      <a:endParaRPr lang="sk-SK" sz="1200" b="1" i="0" u="none" strike="noStrike" dirty="0">
                        <a:solidFill>
                          <a:srgbClr val="00008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75000"/>
                      </a:schemeClr>
                    </a:solidFill>
                  </a:tcPr>
                </a:tc>
                <a:tc>
                  <a:txBody>
                    <a:bodyPr/>
                    <a:lstStyle/>
                    <a:p>
                      <a:pPr algn="ctr" fontAlgn="ctr"/>
                      <a:r>
                        <a:rPr lang="sk-SK" sz="1600" b="1" u="none" strike="noStrike" dirty="0">
                          <a:effectLst/>
                        </a:rPr>
                        <a:t>MAHLE</a:t>
                      </a:r>
                      <a:endParaRPr lang="sk-SK" sz="1600" b="1" i="0" u="none" strike="noStrike" dirty="0">
                        <a:solidFill>
                          <a:srgbClr val="00008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sk-SK" sz="1100" u="none" strike="noStrike">
                          <a:effectLst/>
                        </a:rPr>
                        <a:t>0</a:t>
                      </a:r>
                      <a:endParaRPr lang="sk-SK" sz="1100" b="0" i="0" u="none" strike="noStrike">
                        <a:solidFill>
                          <a:srgbClr val="00206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sk-SK" sz="1100" u="none" strike="noStrike">
                          <a:effectLst/>
                        </a:rPr>
                        <a:t>2</a:t>
                      </a:r>
                      <a:endParaRPr lang="sk-SK" sz="1100" b="0" i="0" u="none" strike="noStrike">
                        <a:solidFill>
                          <a:srgbClr val="00206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sk-SK" sz="1100" u="none" strike="noStrike" dirty="0">
                          <a:effectLst/>
                        </a:rPr>
                        <a:t>2</a:t>
                      </a:r>
                      <a:endParaRPr lang="sk-SK" sz="1100" b="0" i="0" u="none" strike="noStrike" dirty="0">
                        <a:solidFill>
                          <a:srgbClr val="00206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sk-SK" sz="1100" u="none" strike="noStrike" dirty="0">
                          <a:effectLst/>
                        </a:rPr>
                        <a:t>5</a:t>
                      </a:r>
                      <a:endParaRPr lang="sk-SK" sz="1100" b="0" i="0" u="none" strike="noStrike" dirty="0">
                        <a:solidFill>
                          <a:srgbClr val="00206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sk-SK" sz="1600" b="1" u="none" strike="noStrike" dirty="0">
                          <a:solidFill>
                            <a:srgbClr val="FFFF00"/>
                          </a:solidFill>
                          <a:effectLst/>
                        </a:rPr>
                        <a:t>9</a:t>
                      </a:r>
                      <a:endParaRPr lang="sk-SK" sz="1600" b="1" i="1" u="none" strike="noStrike" dirty="0">
                        <a:solidFill>
                          <a:srgbClr val="FFFF0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 xmlns:a16="http://schemas.microsoft.com/office/drawing/2014/main" val="999534334"/>
                  </a:ext>
                </a:extLst>
              </a:tr>
              <a:tr h="311005">
                <a:tc>
                  <a:txBody>
                    <a:bodyPr/>
                    <a:lstStyle/>
                    <a:p>
                      <a:pPr algn="ctr" fontAlgn="ctr"/>
                      <a:r>
                        <a:rPr lang="sk-SK" sz="1200" b="1" u="none" strike="noStrike" dirty="0">
                          <a:effectLst/>
                        </a:rPr>
                        <a:t>4</a:t>
                      </a:r>
                      <a:endParaRPr lang="sk-SK" sz="1200" b="1" i="0" u="none" strike="noStrike" dirty="0">
                        <a:solidFill>
                          <a:srgbClr val="00008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75000"/>
                      </a:schemeClr>
                    </a:solidFill>
                  </a:tcPr>
                </a:tc>
                <a:tc>
                  <a:txBody>
                    <a:bodyPr/>
                    <a:lstStyle/>
                    <a:p>
                      <a:pPr algn="ctr" fontAlgn="ctr"/>
                      <a:r>
                        <a:rPr lang="sk-SK" sz="1600" b="1" u="none" strike="noStrike" dirty="0">
                          <a:effectLst/>
                        </a:rPr>
                        <a:t>MIBA</a:t>
                      </a:r>
                      <a:endParaRPr lang="sk-SK" sz="1600" b="1" i="0" u="none" strike="noStrike" dirty="0">
                        <a:solidFill>
                          <a:srgbClr val="00008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sk-SK" sz="1100" u="none" strike="noStrike">
                          <a:effectLst/>
                        </a:rPr>
                        <a:t>14</a:t>
                      </a:r>
                      <a:endParaRPr lang="sk-SK" sz="1100" b="1" i="1" u="none" strike="noStrike">
                        <a:solidFill>
                          <a:srgbClr val="00206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sk-SK" sz="1100" u="none" strike="noStrike">
                          <a:effectLst/>
                        </a:rPr>
                        <a:t>19</a:t>
                      </a:r>
                      <a:endParaRPr lang="sk-SK" sz="1100" b="0" i="1" u="none" strike="noStrike">
                        <a:solidFill>
                          <a:srgbClr val="00206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sk-SK" sz="1100" u="none" strike="noStrike">
                          <a:effectLst/>
                        </a:rPr>
                        <a:t>18</a:t>
                      </a:r>
                      <a:endParaRPr lang="sk-SK" sz="1100" b="0" i="1" u="none" strike="noStrike">
                        <a:solidFill>
                          <a:srgbClr val="00206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sk-SK" sz="1100" u="none" strike="noStrike" dirty="0">
                          <a:effectLst/>
                        </a:rPr>
                        <a:t>16</a:t>
                      </a:r>
                      <a:endParaRPr lang="sk-SK" sz="1100" b="0" i="0" u="none" strike="noStrike" dirty="0">
                        <a:solidFill>
                          <a:srgbClr val="00206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sk-SK" sz="1600" b="1" u="none" strike="noStrike" dirty="0">
                          <a:solidFill>
                            <a:srgbClr val="FFFF00"/>
                          </a:solidFill>
                          <a:effectLst/>
                        </a:rPr>
                        <a:t>67</a:t>
                      </a:r>
                      <a:endParaRPr lang="sk-SK" sz="1600" b="1" i="1" u="none" strike="noStrike" dirty="0">
                        <a:solidFill>
                          <a:srgbClr val="FFFF0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 xmlns:a16="http://schemas.microsoft.com/office/drawing/2014/main" val="814857560"/>
                  </a:ext>
                </a:extLst>
              </a:tr>
              <a:tr h="317715">
                <a:tc>
                  <a:txBody>
                    <a:bodyPr/>
                    <a:lstStyle/>
                    <a:p>
                      <a:pPr algn="ctr" fontAlgn="ctr"/>
                      <a:r>
                        <a:rPr lang="sk-SK" sz="1200" b="1" u="none" strike="noStrike" dirty="0">
                          <a:effectLst/>
                        </a:rPr>
                        <a:t>5</a:t>
                      </a:r>
                      <a:endParaRPr lang="sk-SK" sz="1200" b="1" i="0" u="none" strike="noStrike" dirty="0">
                        <a:solidFill>
                          <a:srgbClr val="00008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75000"/>
                      </a:schemeClr>
                    </a:solidFill>
                  </a:tcPr>
                </a:tc>
                <a:tc>
                  <a:txBody>
                    <a:bodyPr/>
                    <a:lstStyle/>
                    <a:p>
                      <a:pPr algn="ctr" fontAlgn="ctr"/>
                      <a:r>
                        <a:rPr lang="sk-SK" sz="1600" b="1" u="none" strike="noStrike" dirty="0">
                          <a:effectLst/>
                        </a:rPr>
                        <a:t>METALES</a:t>
                      </a:r>
                      <a:endParaRPr lang="sk-SK" sz="1600" b="1" i="0" u="none" strike="noStrike" dirty="0">
                        <a:solidFill>
                          <a:srgbClr val="00008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sk-SK" sz="1100" u="none" strike="noStrike">
                          <a:effectLst/>
                        </a:rPr>
                        <a:t>0</a:t>
                      </a:r>
                      <a:endParaRPr lang="sk-SK" sz="1100" b="0" i="0" u="none" strike="noStrike">
                        <a:solidFill>
                          <a:srgbClr val="00008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sk-SK" sz="1100" u="none" strike="noStrike">
                          <a:effectLst/>
                        </a:rPr>
                        <a:t>0</a:t>
                      </a:r>
                      <a:endParaRPr lang="sk-SK" sz="1100" b="0" i="0" u="none" strike="noStrike">
                        <a:solidFill>
                          <a:srgbClr val="00206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sk-SK" sz="1100" u="none" strike="noStrike">
                          <a:effectLst/>
                        </a:rPr>
                        <a:t>0</a:t>
                      </a:r>
                      <a:endParaRPr lang="sk-SK" sz="1100" b="0" i="0" u="none" strike="noStrike">
                        <a:solidFill>
                          <a:srgbClr val="00206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sk-SK" sz="1100" u="none" strike="noStrike" dirty="0">
                          <a:effectLst/>
                        </a:rPr>
                        <a:t>2</a:t>
                      </a:r>
                      <a:endParaRPr lang="sk-SK" sz="1100" b="0" i="0" u="none" strike="noStrike" dirty="0">
                        <a:solidFill>
                          <a:srgbClr val="00206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sk-SK" sz="1600" b="1" u="none" strike="noStrike" dirty="0">
                          <a:solidFill>
                            <a:srgbClr val="FFFF00"/>
                          </a:solidFill>
                          <a:effectLst/>
                        </a:rPr>
                        <a:t>2</a:t>
                      </a:r>
                      <a:endParaRPr lang="sk-SK" sz="1600" b="1" i="1" u="none" strike="noStrike" dirty="0">
                        <a:solidFill>
                          <a:srgbClr val="FFFF0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168121250"/>
                  </a:ext>
                </a:extLst>
              </a:tr>
              <a:tr h="317715">
                <a:tc>
                  <a:txBody>
                    <a:bodyPr/>
                    <a:lstStyle/>
                    <a:p>
                      <a:pPr algn="ctr" fontAlgn="ctr"/>
                      <a:r>
                        <a:rPr lang="sk-SK" sz="1200" b="1" u="none" strike="noStrike" dirty="0">
                          <a:effectLst/>
                        </a:rPr>
                        <a:t>6</a:t>
                      </a:r>
                      <a:endParaRPr lang="sk-SK" sz="1200" b="1" i="0" u="none" strike="noStrike" dirty="0">
                        <a:solidFill>
                          <a:srgbClr val="00008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75000"/>
                      </a:schemeClr>
                    </a:solidFill>
                  </a:tcPr>
                </a:tc>
                <a:tc>
                  <a:txBody>
                    <a:bodyPr/>
                    <a:lstStyle/>
                    <a:p>
                      <a:pPr algn="ctr" fontAlgn="ctr"/>
                      <a:r>
                        <a:rPr lang="sk-SK" sz="1600" b="1" u="none" strike="noStrike" dirty="0">
                          <a:effectLst/>
                        </a:rPr>
                        <a:t>MSI</a:t>
                      </a:r>
                      <a:endParaRPr lang="sk-SK" sz="1600" b="1" i="0" u="none" strike="noStrike" dirty="0">
                        <a:solidFill>
                          <a:srgbClr val="00008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sk-SK" sz="1100" u="none" strike="noStrike">
                          <a:effectLst/>
                        </a:rPr>
                        <a:t>0</a:t>
                      </a:r>
                      <a:endParaRPr lang="sk-SK" sz="1100" b="0" i="0" u="none" strike="noStrike">
                        <a:solidFill>
                          <a:srgbClr val="00008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sk-SK" sz="1100" u="none" strike="noStrike" dirty="0">
                          <a:effectLst/>
                        </a:rPr>
                        <a:t>1</a:t>
                      </a:r>
                      <a:endParaRPr lang="sk-SK" sz="1100" b="0" i="0" u="none" strike="noStrike" dirty="0">
                        <a:solidFill>
                          <a:srgbClr val="00206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sk-SK" sz="1100" u="none" strike="noStrike">
                          <a:effectLst/>
                        </a:rPr>
                        <a:t>0</a:t>
                      </a:r>
                      <a:endParaRPr lang="sk-SK" sz="1100" b="1" i="0" u="none" strike="noStrike">
                        <a:solidFill>
                          <a:srgbClr val="00206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sk-SK" sz="1100" u="none" strike="noStrike" dirty="0">
                          <a:effectLst/>
                        </a:rPr>
                        <a:t>1</a:t>
                      </a:r>
                      <a:endParaRPr lang="sk-SK" sz="1100" b="0" i="0" u="none" strike="noStrike" dirty="0">
                        <a:solidFill>
                          <a:srgbClr val="00206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sk-SK" sz="1600" b="1" u="none" strike="noStrike" dirty="0">
                          <a:solidFill>
                            <a:srgbClr val="FFFF00"/>
                          </a:solidFill>
                          <a:effectLst/>
                        </a:rPr>
                        <a:t>2</a:t>
                      </a:r>
                      <a:endParaRPr lang="sk-SK" sz="1600" b="1" i="1" u="none" strike="noStrike" dirty="0">
                        <a:solidFill>
                          <a:srgbClr val="FFFF0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 xmlns:a16="http://schemas.microsoft.com/office/drawing/2014/main" val="3045637208"/>
                  </a:ext>
                </a:extLst>
              </a:tr>
              <a:tr h="317715">
                <a:tc>
                  <a:txBody>
                    <a:bodyPr/>
                    <a:lstStyle/>
                    <a:p>
                      <a:pPr algn="ctr" fontAlgn="ctr"/>
                      <a:r>
                        <a:rPr lang="sk-SK" sz="1200" b="1" u="none" strike="noStrike" dirty="0">
                          <a:effectLst/>
                        </a:rPr>
                        <a:t>7</a:t>
                      </a:r>
                      <a:endParaRPr lang="sk-SK" sz="1200" b="1" i="0" u="none" strike="noStrike" dirty="0">
                        <a:solidFill>
                          <a:srgbClr val="00008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75000"/>
                      </a:schemeClr>
                    </a:solidFill>
                  </a:tcPr>
                </a:tc>
                <a:tc>
                  <a:txBody>
                    <a:bodyPr/>
                    <a:lstStyle/>
                    <a:p>
                      <a:pPr algn="ctr" fontAlgn="ctr"/>
                      <a:r>
                        <a:rPr lang="sk-SK" sz="1600" b="1" u="none" strike="noStrike" dirty="0">
                          <a:effectLst/>
                        </a:rPr>
                        <a:t>OFZ</a:t>
                      </a:r>
                      <a:endParaRPr lang="sk-SK" sz="1600" b="1" i="0" u="none" strike="noStrike" dirty="0">
                        <a:solidFill>
                          <a:srgbClr val="00008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sk-SK" sz="1100" u="none" strike="noStrike">
                          <a:effectLst/>
                        </a:rPr>
                        <a:t>2</a:t>
                      </a:r>
                      <a:endParaRPr lang="sk-SK" sz="1100" b="0" i="0" u="none" strike="noStrike">
                        <a:solidFill>
                          <a:srgbClr val="00008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sk-SK" sz="1100" u="none" strike="noStrike">
                          <a:effectLst/>
                        </a:rPr>
                        <a:t>2</a:t>
                      </a:r>
                      <a:endParaRPr lang="sk-SK" sz="1100" b="0" i="0" u="none" strike="noStrike">
                        <a:solidFill>
                          <a:srgbClr val="00206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sk-SK" sz="1100" u="none" strike="noStrike">
                          <a:effectLst/>
                        </a:rPr>
                        <a:t>3</a:t>
                      </a:r>
                      <a:endParaRPr lang="sk-SK" sz="1100" b="0" i="0" u="none" strike="noStrike">
                        <a:solidFill>
                          <a:srgbClr val="00206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sk-SK" sz="1100" u="none" strike="noStrike" dirty="0">
                          <a:effectLst/>
                        </a:rPr>
                        <a:t>0</a:t>
                      </a:r>
                      <a:endParaRPr lang="sk-SK" sz="1100" b="0" i="0" u="none" strike="noStrike" dirty="0">
                        <a:solidFill>
                          <a:srgbClr val="00206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sk-SK" sz="1600" b="1" u="none" strike="noStrike" dirty="0">
                          <a:solidFill>
                            <a:srgbClr val="FFFF00"/>
                          </a:solidFill>
                          <a:effectLst/>
                        </a:rPr>
                        <a:t>7</a:t>
                      </a:r>
                      <a:endParaRPr lang="sk-SK" sz="1600" b="1" i="1" u="none" strike="noStrike" dirty="0">
                        <a:solidFill>
                          <a:srgbClr val="FFFF0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 xmlns:a16="http://schemas.microsoft.com/office/drawing/2014/main" val="3236065772"/>
                  </a:ext>
                </a:extLst>
              </a:tr>
              <a:tr h="317715">
                <a:tc>
                  <a:txBody>
                    <a:bodyPr/>
                    <a:lstStyle/>
                    <a:p>
                      <a:pPr algn="ctr" fontAlgn="ctr"/>
                      <a:r>
                        <a:rPr lang="sk-SK" sz="1200" b="1" u="none" strike="noStrike" dirty="0">
                          <a:effectLst/>
                        </a:rPr>
                        <a:t>8</a:t>
                      </a:r>
                      <a:endParaRPr lang="sk-SK" sz="1200" b="1" i="0" u="none" strike="noStrike" dirty="0">
                        <a:solidFill>
                          <a:srgbClr val="00008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75000"/>
                      </a:schemeClr>
                    </a:solidFill>
                  </a:tcPr>
                </a:tc>
                <a:tc>
                  <a:txBody>
                    <a:bodyPr/>
                    <a:lstStyle/>
                    <a:p>
                      <a:pPr algn="ctr" fontAlgn="ctr"/>
                      <a:r>
                        <a:rPr lang="sk-SK" sz="1600" b="1" u="none" strike="noStrike" dirty="0">
                          <a:effectLst/>
                        </a:rPr>
                        <a:t>YANFENG</a:t>
                      </a:r>
                      <a:endParaRPr lang="sk-SK" sz="1600" b="1" i="0" u="none" strike="noStrike" dirty="0">
                        <a:solidFill>
                          <a:srgbClr val="00008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sk-SK" sz="1100" u="none" strike="noStrike">
                          <a:effectLst/>
                        </a:rPr>
                        <a:t>0</a:t>
                      </a:r>
                      <a:endParaRPr lang="sk-SK" sz="1100" b="0" i="0" u="none" strike="noStrike">
                        <a:solidFill>
                          <a:srgbClr val="00008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sk-SK" sz="1100" u="none" strike="noStrike">
                          <a:effectLst/>
                        </a:rPr>
                        <a:t>0</a:t>
                      </a:r>
                      <a:endParaRPr lang="sk-SK" sz="1100" b="0" i="0" u="none" strike="noStrike">
                        <a:solidFill>
                          <a:srgbClr val="00206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sk-SK" sz="1100" u="none" strike="noStrike">
                          <a:effectLst/>
                        </a:rPr>
                        <a:t>0</a:t>
                      </a:r>
                      <a:endParaRPr lang="sk-SK" sz="1100" b="0" i="0" u="none" strike="noStrike">
                        <a:solidFill>
                          <a:srgbClr val="00206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sk-SK" sz="1100" u="none" strike="noStrike">
                          <a:effectLst/>
                        </a:rPr>
                        <a:t>0</a:t>
                      </a:r>
                      <a:endParaRPr lang="sk-SK" sz="1100" b="0" i="0" u="none" strike="noStrike">
                        <a:solidFill>
                          <a:srgbClr val="00206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sk-SK" sz="1600" b="1" u="none" strike="noStrike" dirty="0">
                          <a:solidFill>
                            <a:srgbClr val="FFFF00"/>
                          </a:solidFill>
                          <a:effectLst/>
                        </a:rPr>
                        <a:t>0</a:t>
                      </a:r>
                      <a:endParaRPr lang="sk-SK" sz="1600" b="1" i="1" u="none" strike="noStrike" dirty="0">
                        <a:solidFill>
                          <a:srgbClr val="FFFF0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 xmlns:a16="http://schemas.microsoft.com/office/drawing/2014/main" val="1510357405"/>
                  </a:ext>
                </a:extLst>
              </a:tr>
              <a:tr h="328306">
                <a:tc>
                  <a:txBody>
                    <a:bodyPr/>
                    <a:lstStyle/>
                    <a:p>
                      <a:pPr algn="ctr" fontAlgn="ctr"/>
                      <a:r>
                        <a:rPr lang="sk-SK" sz="1200" b="1" u="none" strike="noStrike" dirty="0">
                          <a:effectLst/>
                        </a:rPr>
                        <a:t>9</a:t>
                      </a:r>
                      <a:endParaRPr lang="sk-SK" sz="1200" b="1" i="0" u="none" strike="noStrike" dirty="0">
                        <a:solidFill>
                          <a:srgbClr val="00008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75000"/>
                      </a:schemeClr>
                    </a:solidFill>
                  </a:tcPr>
                </a:tc>
                <a:tc>
                  <a:txBody>
                    <a:bodyPr/>
                    <a:lstStyle/>
                    <a:p>
                      <a:pPr algn="ctr" fontAlgn="ctr"/>
                      <a:r>
                        <a:rPr lang="sk-SK" sz="1600" b="1" u="none" strike="noStrike" dirty="0">
                          <a:effectLst/>
                        </a:rPr>
                        <a:t>ARRIVA</a:t>
                      </a:r>
                      <a:endParaRPr lang="sk-SK" sz="1600" b="1" i="0" u="none" strike="noStrike" dirty="0">
                        <a:solidFill>
                          <a:srgbClr val="00008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sk-SK" sz="1100" u="none" strike="noStrike">
                          <a:effectLst/>
                        </a:rPr>
                        <a:t>2</a:t>
                      </a:r>
                      <a:endParaRPr lang="sk-SK" sz="1100" b="0" i="0" u="none" strike="noStrike">
                        <a:solidFill>
                          <a:srgbClr val="00206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sk-SK" sz="1100" u="none" strike="noStrike">
                          <a:effectLst/>
                        </a:rPr>
                        <a:t>4</a:t>
                      </a:r>
                      <a:endParaRPr lang="sk-SK" sz="1100" b="0" i="0" u="none" strike="noStrike">
                        <a:solidFill>
                          <a:srgbClr val="00206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sk-SK" sz="1100" u="none" strike="noStrike">
                          <a:effectLst/>
                        </a:rPr>
                        <a:t>3</a:t>
                      </a:r>
                      <a:endParaRPr lang="sk-SK" sz="1100" b="0" i="0" u="none" strike="noStrike">
                        <a:solidFill>
                          <a:srgbClr val="00206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sk-SK" sz="1100" u="none" strike="noStrike">
                          <a:effectLst/>
                        </a:rPr>
                        <a:t> </a:t>
                      </a:r>
                      <a:endParaRPr lang="sk-SK" sz="1100" b="0" i="0" u="none" strike="noStrike">
                        <a:solidFill>
                          <a:srgbClr val="00206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sk-SK" sz="1600" b="1" u="none" strike="noStrike" dirty="0">
                          <a:solidFill>
                            <a:srgbClr val="FFFF00"/>
                          </a:solidFill>
                          <a:effectLst/>
                        </a:rPr>
                        <a:t>9</a:t>
                      </a:r>
                      <a:endParaRPr lang="sk-SK" sz="1600" b="1" i="1" u="none" strike="noStrike" dirty="0">
                        <a:solidFill>
                          <a:srgbClr val="FFFF0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 xmlns:a16="http://schemas.microsoft.com/office/drawing/2014/main" val="3209723651"/>
                  </a:ext>
                </a:extLst>
              </a:tr>
              <a:tr h="328306">
                <a:tc gridSpan="2">
                  <a:txBody>
                    <a:bodyPr/>
                    <a:lstStyle/>
                    <a:p>
                      <a:pPr algn="r" fontAlgn="ctr"/>
                      <a:r>
                        <a:rPr lang="sk-SK" sz="1400" b="1" u="none" strike="noStrike" dirty="0">
                          <a:effectLst/>
                        </a:rPr>
                        <a:t>SPOLU</a:t>
                      </a:r>
                      <a:endParaRPr lang="sk-SK" sz="1400" b="1" i="0" u="none" strike="noStrike" dirty="0">
                        <a:solidFill>
                          <a:srgbClr val="00008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algn="l" fontAlgn="ctr"/>
                      <a:endParaRPr lang="sk-SK" sz="1400" b="1" i="0" u="none" strike="noStrike" dirty="0">
                        <a:solidFill>
                          <a:srgbClr val="000080"/>
                        </a:solidFill>
                        <a:effectLst/>
                        <a:latin typeface="Calibri" panose="020F0502020204030204" pitchFamily="34" charset="0"/>
                      </a:endParaRPr>
                    </a:p>
                  </a:txBody>
                  <a:tcPr marL="7620" marR="7620" marT="7620" marB="0" anchor="ctr"/>
                </a:tc>
                <a:tc>
                  <a:txBody>
                    <a:bodyPr/>
                    <a:lstStyle/>
                    <a:p>
                      <a:pPr algn="ctr" fontAlgn="ctr"/>
                      <a:r>
                        <a:rPr lang="sk-SK" sz="1400" b="1" u="none" strike="noStrike" dirty="0">
                          <a:effectLst/>
                        </a:rPr>
                        <a:t>18</a:t>
                      </a:r>
                      <a:endParaRPr lang="sk-SK" sz="1400" b="1" i="1" u="none" strike="noStrike" dirty="0">
                        <a:solidFill>
                          <a:srgbClr val="00008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sk-SK" sz="1400" b="1" u="none" strike="noStrike" dirty="0">
                          <a:effectLst/>
                        </a:rPr>
                        <a:t>29</a:t>
                      </a:r>
                      <a:endParaRPr lang="sk-SK" sz="1400" b="1" i="1" u="none" strike="noStrike" dirty="0">
                        <a:solidFill>
                          <a:srgbClr val="00008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sk-SK" sz="1400" b="1" u="none" strike="noStrike" dirty="0">
                          <a:effectLst/>
                        </a:rPr>
                        <a:t>27</a:t>
                      </a:r>
                      <a:endParaRPr lang="sk-SK" sz="1400" b="1" i="1" u="none" strike="noStrike" dirty="0">
                        <a:solidFill>
                          <a:srgbClr val="00206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sk-SK" sz="1400" b="1" u="none" strike="noStrike" dirty="0">
                          <a:effectLst/>
                        </a:rPr>
                        <a:t>31</a:t>
                      </a:r>
                      <a:endParaRPr lang="sk-SK" sz="1400" b="1" i="1" u="none" strike="noStrike" dirty="0">
                        <a:solidFill>
                          <a:srgbClr val="00008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sk-SK" sz="1600" b="1" u="none" strike="noStrike" dirty="0">
                          <a:solidFill>
                            <a:srgbClr val="FFFF00"/>
                          </a:solidFill>
                          <a:effectLst/>
                        </a:rPr>
                        <a:t>105</a:t>
                      </a:r>
                      <a:endParaRPr lang="sk-SK" sz="1600" b="1" i="1" u="none" strike="noStrike" dirty="0">
                        <a:solidFill>
                          <a:srgbClr val="FFFF00"/>
                        </a:solidFill>
                        <a:effectLst/>
                        <a:latin typeface="Calibri" panose="020F0502020204030204" pitchFamily="34" charset="0"/>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 xmlns:a16="http://schemas.microsoft.com/office/drawing/2014/main" val="3327814659"/>
                  </a:ext>
                </a:extLst>
              </a:tr>
            </a:tbl>
          </a:graphicData>
        </a:graphic>
      </p:graphicFrame>
    </p:spTree>
    <p:extLst>
      <p:ext uri="{BB962C8B-B14F-4D97-AF65-F5344CB8AC3E}">
        <p14:creationId xmlns:p14="http://schemas.microsoft.com/office/powerpoint/2010/main" val="32195679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69522" y="494033"/>
            <a:ext cx="7920880" cy="387798"/>
          </a:xfrm>
          <a:prstGeom prst="rect">
            <a:avLst/>
          </a:prstGeom>
        </p:spPr>
        <p:txBody>
          <a:bodyPr wrap="square">
            <a:spAutoFit/>
          </a:bodyPr>
          <a:lstStyle/>
          <a:p>
            <a:pPr algn="ctr">
              <a:lnSpc>
                <a:spcPct val="80000"/>
              </a:lnSpc>
              <a:buFont typeface="Wingdings 3" pitchFamily="18" charset="2"/>
              <a:buNone/>
            </a:pPr>
            <a:r>
              <a:rPr lang="sk-SK" altLang="sk-SK" sz="2400" b="1" dirty="0">
                <a:solidFill>
                  <a:schemeClr val="accent5">
                    <a:lumMod val="75000"/>
                  </a:schemeClr>
                </a:solidFill>
                <a:latin typeface="Arial" panose="020B0604020202020204" pitchFamily="34" charset="0"/>
                <a:cs typeface="Arial" panose="020B0604020202020204" pitchFamily="34" charset="0"/>
              </a:rPr>
              <a:t>SPOLUPRÁCA S FIRMAMI V </a:t>
            </a:r>
            <a:r>
              <a:rPr lang="sk-SK" altLang="sk-SK" sz="2400" b="1" dirty="0">
                <a:solidFill>
                  <a:schemeClr val="accent6">
                    <a:lumMod val="75000"/>
                  </a:schemeClr>
                </a:solidFill>
                <a:latin typeface="Arial" panose="020B0604020202020204" pitchFamily="34" charset="0"/>
                <a:cs typeface="Arial" panose="020B0604020202020204" pitchFamily="34" charset="0"/>
              </a:rPr>
              <a:t>SŠV</a:t>
            </a:r>
          </a:p>
        </p:txBody>
      </p:sp>
      <p:graphicFrame>
        <p:nvGraphicFramePr>
          <p:cNvPr id="4" name="Graf 3">
            <a:extLst>
              <a:ext uri="{FF2B5EF4-FFF2-40B4-BE49-F238E27FC236}">
                <a16:creationId xmlns="" xmlns:a16="http://schemas.microsoft.com/office/drawing/2014/main" id="{7DB78719-8CF6-4710-8D77-9D3EAD6F1402}"/>
              </a:ext>
            </a:extLst>
          </p:cNvPr>
          <p:cNvGraphicFramePr/>
          <p:nvPr>
            <p:extLst>
              <p:ext uri="{D42A27DB-BD31-4B8C-83A1-F6EECF244321}">
                <p14:modId xmlns:p14="http://schemas.microsoft.com/office/powerpoint/2010/main" val="3083244622"/>
              </p:ext>
            </p:extLst>
          </p:nvPr>
        </p:nvGraphicFramePr>
        <p:xfrm>
          <a:off x="395536" y="1268760"/>
          <a:ext cx="7056784" cy="460130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097036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36443" y="743301"/>
            <a:ext cx="7730516" cy="5926059"/>
          </a:xfrm>
        </p:spPr>
        <p:txBody>
          <a:bodyPr>
            <a:noAutofit/>
          </a:bodyPr>
          <a:lstStyle/>
          <a:p>
            <a:pPr algn="just">
              <a:lnSpc>
                <a:spcPct val="80000"/>
              </a:lnSpc>
            </a:pPr>
            <a:endParaRPr lang="sk-SK" altLang="sk-SK" sz="2000" dirty="0">
              <a:latin typeface="Arial" panose="020B0604020202020204" pitchFamily="34" charset="0"/>
              <a:cs typeface="Arial" panose="020B0604020202020204" pitchFamily="34" charset="0"/>
            </a:endParaRPr>
          </a:p>
          <a:p>
            <a:pPr algn="just">
              <a:lnSpc>
                <a:spcPct val="80000"/>
              </a:lnSpc>
            </a:pPr>
            <a:r>
              <a:rPr lang="sk-SK" altLang="sk-SK" sz="2000" dirty="0">
                <a:latin typeface="Arial" panose="020B0604020202020204" pitchFamily="34" charset="0"/>
                <a:cs typeface="Arial" panose="020B0604020202020204" pitchFamily="34" charset="0"/>
              </a:rPr>
              <a:t>So </a:t>
            </a:r>
            <a:r>
              <a:rPr lang="sk-SK" altLang="sk-SK" sz="2000" b="1" dirty="0">
                <a:latin typeface="Arial" panose="020B0604020202020204" pitchFamily="34" charset="0"/>
                <a:cs typeface="Arial" panose="020B0604020202020204" pitchFamily="34" charset="0"/>
              </a:rPr>
              <a:t>zamestnávateľm</a:t>
            </a:r>
            <a:r>
              <a:rPr lang="sk-SK" altLang="sk-SK" sz="2000" dirty="0">
                <a:latin typeface="Arial" panose="020B0604020202020204" pitchFamily="34" charset="0"/>
                <a:cs typeface="Arial" panose="020B0604020202020204" pitchFamily="34" charset="0"/>
              </a:rPr>
              <a:t>i škola každoročne </a:t>
            </a:r>
            <a:r>
              <a:rPr lang="sk-SK" altLang="sk-SK" sz="2000" b="1" dirty="0">
                <a:latin typeface="Arial" panose="020B0604020202020204" pitchFamily="34" charset="0"/>
                <a:cs typeface="Arial" panose="020B0604020202020204" pitchFamily="34" charset="0"/>
              </a:rPr>
              <a:t>uzatvára </a:t>
            </a:r>
            <a:r>
              <a:rPr lang="sk-SK" altLang="sk-SK" sz="2000" b="1" dirty="0">
                <a:solidFill>
                  <a:srgbClr val="0070C0"/>
                </a:solidFill>
                <a:latin typeface="Arial" panose="020B0604020202020204" pitchFamily="34" charset="0"/>
                <a:cs typeface="Arial" panose="020B0604020202020204" pitchFamily="34" charset="0"/>
              </a:rPr>
              <a:t>„Zmluvu o poskytovaní praktického vyučovania“</a:t>
            </a:r>
          </a:p>
          <a:p>
            <a:pPr algn="just">
              <a:lnSpc>
                <a:spcPct val="80000"/>
              </a:lnSpc>
            </a:pPr>
            <a:r>
              <a:rPr lang="sk-SK" altLang="sk-SK" sz="2000" dirty="0">
                <a:latin typeface="Arial" panose="020B0604020202020204" pitchFamily="34" charset="0"/>
                <a:cs typeface="Arial" panose="020B0604020202020204" pitchFamily="34" charset="0"/>
              </a:rPr>
              <a:t>Vo  výrobných prevádzkach absolvujú  žiaci odborný výcvik  </a:t>
            </a:r>
            <a:r>
              <a:rPr lang="sk-SK" altLang="sk-SK" sz="2000" b="1" dirty="0">
                <a:latin typeface="Arial" panose="020B0604020202020204" pitchFamily="34" charset="0"/>
                <a:cs typeface="Arial" panose="020B0604020202020204" pitchFamily="34" charset="0"/>
              </a:rPr>
              <a:t>2., 3. </a:t>
            </a:r>
            <a:r>
              <a:rPr lang="sk-SK" altLang="sk-SK" sz="2000" dirty="0">
                <a:latin typeface="Arial" panose="020B0604020202020204" pitchFamily="34" charset="0"/>
                <a:cs typeface="Arial" panose="020B0604020202020204" pitchFamily="34" charset="0"/>
              </a:rPr>
              <a:t>a</a:t>
            </a:r>
            <a:r>
              <a:rPr lang="sk-SK" altLang="sk-SK" sz="2000" b="1" dirty="0">
                <a:latin typeface="Arial" panose="020B0604020202020204" pitchFamily="34" charset="0"/>
                <a:cs typeface="Arial" panose="020B0604020202020204" pitchFamily="34" charset="0"/>
              </a:rPr>
              <a:t> 4</a:t>
            </a:r>
            <a:r>
              <a:rPr lang="sk-SK" altLang="sk-SK" sz="2000" dirty="0">
                <a:latin typeface="Arial" panose="020B0604020202020204" pitchFamily="34" charset="0"/>
                <a:cs typeface="Arial" panose="020B0604020202020204" pitchFamily="34" charset="0"/>
              </a:rPr>
              <a:t>. ročníka </a:t>
            </a:r>
            <a:r>
              <a:rPr lang="sk-SK" altLang="sk-SK" sz="2000" b="1" dirty="0">
                <a:solidFill>
                  <a:srgbClr val="C00000"/>
                </a:solidFill>
                <a:latin typeface="Arial" panose="020B0604020202020204" pitchFamily="34" charset="0"/>
                <a:cs typeface="Arial" panose="020B0604020202020204" pitchFamily="34" charset="0"/>
              </a:rPr>
              <a:t>študijných</a:t>
            </a:r>
            <a:r>
              <a:rPr lang="sk-SK" altLang="sk-SK" sz="2000" dirty="0">
                <a:latin typeface="Arial" panose="020B0604020202020204" pitchFamily="34" charset="0"/>
                <a:cs typeface="Arial" panose="020B0604020202020204" pitchFamily="34" charset="0"/>
              </a:rPr>
              <a:t> odborov</a:t>
            </a:r>
          </a:p>
          <a:p>
            <a:pPr algn="just">
              <a:lnSpc>
                <a:spcPct val="80000"/>
              </a:lnSpc>
            </a:pPr>
            <a:endParaRPr lang="sk-SK" altLang="sk-SK" sz="1000" dirty="0">
              <a:latin typeface="Arial" panose="020B0604020202020204" pitchFamily="34" charset="0"/>
              <a:cs typeface="Arial" panose="020B0604020202020204" pitchFamily="34" charset="0"/>
            </a:endParaRPr>
          </a:p>
          <a:p>
            <a:pPr algn="just">
              <a:lnSpc>
                <a:spcPct val="80000"/>
              </a:lnSpc>
              <a:buFont typeface="Arial" panose="020B0604020202020204" pitchFamily="34" charset="0"/>
              <a:buChar char="•"/>
            </a:pPr>
            <a:r>
              <a:rPr lang="sk-SK" altLang="sk-SK" sz="1800" b="1" dirty="0">
                <a:solidFill>
                  <a:srgbClr val="C00000"/>
                </a:solidFill>
                <a:latin typeface="Arial" panose="020B0604020202020204" pitchFamily="34" charset="0"/>
                <a:cs typeface="Arial" panose="020B0604020202020204" pitchFamily="34" charset="0"/>
              </a:rPr>
              <a:t>mechanik nastavovač,</a:t>
            </a:r>
            <a:r>
              <a:rPr lang="sk-SK" altLang="sk-SK" sz="1800" dirty="0">
                <a:solidFill>
                  <a:srgbClr val="C00000"/>
                </a:solidFill>
                <a:latin typeface="Arial" panose="020B0604020202020204" pitchFamily="34" charset="0"/>
                <a:cs typeface="Arial" panose="020B0604020202020204" pitchFamily="34" charset="0"/>
              </a:rPr>
              <a:t> </a:t>
            </a:r>
          </a:p>
          <a:p>
            <a:pPr algn="just">
              <a:lnSpc>
                <a:spcPct val="80000"/>
              </a:lnSpc>
              <a:buFont typeface="Arial" panose="020B0604020202020204" pitchFamily="34" charset="0"/>
              <a:buChar char="•"/>
            </a:pPr>
            <a:r>
              <a:rPr lang="sk-SK" altLang="sk-SK" sz="1800" b="1" dirty="0">
                <a:solidFill>
                  <a:srgbClr val="C00000"/>
                </a:solidFill>
                <a:latin typeface="Arial" panose="020B0604020202020204" pitchFamily="34" charset="0"/>
                <a:cs typeface="Arial" panose="020B0604020202020204" pitchFamily="34" charset="0"/>
              </a:rPr>
              <a:t>mechanik strojov a zariadení, </a:t>
            </a:r>
          </a:p>
          <a:p>
            <a:pPr algn="just">
              <a:lnSpc>
                <a:spcPct val="80000"/>
              </a:lnSpc>
              <a:buFont typeface="Arial" panose="020B0604020202020204" pitchFamily="34" charset="0"/>
              <a:buChar char="•"/>
            </a:pPr>
            <a:r>
              <a:rPr lang="sk-SK" altLang="sk-SK" sz="1800" b="1" dirty="0">
                <a:solidFill>
                  <a:srgbClr val="C00000"/>
                </a:solidFill>
                <a:latin typeface="Arial" panose="020B0604020202020204" pitchFamily="34" charset="0"/>
                <a:cs typeface="Arial" panose="020B0604020202020204" pitchFamily="34" charset="0"/>
              </a:rPr>
              <a:t>programátor obrábacích a zváracích strojov a zariadení,</a:t>
            </a:r>
            <a:r>
              <a:rPr lang="sk-SK" altLang="sk-SK" sz="1800" dirty="0">
                <a:solidFill>
                  <a:srgbClr val="C00000"/>
                </a:solidFill>
                <a:latin typeface="Arial" panose="020B0604020202020204" pitchFamily="34" charset="0"/>
                <a:cs typeface="Arial" panose="020B0604020202020204" pitchFamily="34" charset="0"/>
              </a:rPr>
              <a:t> </a:t>
            </a:r>
            <a:endParaRPr lang="sk-SK" altLang="sk-SK" sz="1800" b="1" dirty="0">
              <a:solidFill>
                <a:srgbClr val="C00000"/>
              </a:solidFill>
              <a:latin typeface="Arial" panose="020B0604020202020204" pitchFamily="34" charset="0"/>
              <a:cs typeface="Arial" panose="020B0604020202020204" pitchFamily="34" charset="0"/>
            </a:endParaRPr>
          </a:p>
          <a:p>
            <a:pPr algn="just">
              <a:lnSpc>
                <a:spcPct val="80000"/>
              </a:lnSpc>
              <a:buFont typeface="Arial" panose="020B0604020202020204" pitchFamily="34" charset="0"/>
              <a:buChar char="•"/>
            </a:pPr>
            <a:r>
              <a:rPr lang="sk-SK" altLang="sk-SK" sz="1800" b="1" dirty="0">
                <a:solidFill>
                  <a:srgbClr val="C00000"/>
                </a:solidFill>
                <a:latin typeface="Arial" panose="020B0604020202020204" pitchFamily="34" charset="0"/>
                <a:cs typeface="Arial" panose="020B0604020202020204" pitchFamily="34" charset="0"/>
              </a:rPr>
              <a:t>mechanik elektrotechnik:</a:t>
            </a:r>
          </a:p>
          <a:p>
            <a:pPr marL="0" indent="0" algn="just">
              <a:lnSpc>
                <a:spcPct val="80000"/>
              </a:lnSpc>
              <a:buNone/>
            </a:pPr>
            <a:r>
              <a:rPr lang="sk-SK" altLang="sk-SK" sz="1800" dirty="0">
                <a:solidFill>
                  <a:srgbClr val="C00000"/>
                </a:solidFill>
                <a:latin typeface="Arial" panose="020B0604020202020204" pitchFamily="34" charset="0"/>
                <a:cs typeface="Arial" panose="020B0604020202020204" pitchFamily="34" charset="0"/>
              </a:rPr>
              <a:t>                 - so zameraním na silnoprúd – elektrické stroje a prístroje</a:t>
            </a:r>
          </a:p>
          <a:p>
            <a:pPr marL="0" indent="0" algn="just">
              <a:lnSpc>
                <a:spcPct val="80000"/>
              </a:lnSpc>
              <a:buNone/>
            </a:pPr>
            <a:r>
              <a:rPr lang="sk-SK" altLang="sk-SK" sz="1800" dirty="0">
                <a:solidFill>
                  <a:srgbClr val="C00000"/>
                </a:solidFill>
                <a:latin typeface="Arial" panose="020B0604020202020204" pitchFamily="34" charset="0"/>
                <a:cs typeface="Arial" panose="020B0604020202020204" pitchFamily="34" charset="0"/>
              </a:rPr>
              <a:t>                 - so zameraním na počítačové systémy </a:t>
            </a:r>
          </a:p>
          <a:p>
            <a:pPr algn="just">
              <a:lnSpc>
                <a:spcPct val="80000"/>
              </a:lnSpc>
              <a:buFont typeface="Arial" panose="020B0604020202020204" pitchFamily="34" charset="0"/>
              <a:buChar char="•"/>
            </a:pPr>
            <a:r>
              <a:rPr lang="sk-SK" altLang="sk-SK" sz="1800" b="1" dirty="0">
                <a:solidFill>
                  <a:srgbClr val="C00000"/>
                </a:solidFill>
                <a:latin typeface="Arial" panose="020B0604020202020204" pitchFamily="34" charset="0"/>
                <a:cs typeface="Arial" panose="020B0604020202020204" pitchFamily="34" charset="0"/>
              </a:rPr>
              <a:t>mechanik mechatroník</a:t>
            </a:r>
          </a:p>
          <a:p>
            <a:pPr marL="0" indent="0" algn="just">
              <a:lnSpc>
                <a:spcPct val="80000"/>
              </a:lnSpc>
              <a:buNone/>
            </a:pPr>
            <a:endParaRPr lang="sk-SK" altLang="sk-SK" sz="1800" dirty="0">
              <a:latin typeface="Arial" panose="020B0604020202020204" pitchFamily="34" charset="0"/>
              <a:cs typeface="Arial" panose="020B0604020202020204" pitchFamily="34" charset="0"/>
            </a:endParaRPr>
          </a:p>
          <a:p>
            <a:pPr marL="0" indent="0" algn="just">
              <a:lnSpc>
                <a:spcPct val="80000"/>
              </a:lnSpc>
              <a:buNone/>
            </a:pPr>
            <a:r>
              <a:rPr lang="sk-SK" altLang="sk-SK" sz="1800" dirty="0">
                <a:latin typeface="Arial" panose="020B0604020202020204" pitchFamily="34" charset="0"/>
                <a:cs typeface="Arial" panose="020B0604020202020204" pitchFamily="34" charset="0"/>
              </a:rPr>
              <a:t>    a žiaci </a:t>
            </a:r>
            <a:r>
              <a:rPr lang="sk-SK" altLang="sk-SK" sz="1800" b="1" dirty="0">
                <a:latin typeface="Arial" panose="020B0604020202020204" pitchFamily="34" charset="0"/>
                <a:cs typeface="Arial" panose="020B0604020202020204" pitchFamily="34" charset="0"/>
              </a:rPr>
              <a:t>2. </a:t>
            </a:r>
            <a:r>
              <a:rPr lang="sk-SK" altLang="sk-SK" sz="1800" dirty="0">
                <a:latin typeface="Arial" panose="020B0604020202020204" pitchFamily="34" charset="0"/>
                <a:cs typeface="Arial" panose="020B0604020202020204" pitchFamily="34" charset="0"/>
              </a:rPr>
              <a:t>a</a:t>
            </a:r>
            <a:r>
              <a:rPr lang="sk-SK" altLang="sk-SK" sz="1800" b="1" dirty="0">
                <a:latin typeface="Arial" panose="020B0604020202020204" pitchFamily="34" charset="0"/>
                <a:cs typeface="Arial" panose="020B0604020202020204" pitchFamily="34" charset="0"/>
              </a:rPr>
              <a:t> 3.</a:t>
            </a:r>
            <a:r>
              <a:rPr lang="sk-SK" altLang="sk-SK" sz="1800" dirty="0">
                <a:latin typeface="Arial" panose="020B0604020202020204" pitchFamily="34" charset="0"/>
                <a:cs typeface="Arial" panose="020B0604020202020204" pitchFamily="34" charset="0"/>
              </a:rPr>
              <a:t> ročníka  </a:t>
            </a:r>
            <a:r>
              <a:rPr lang="sk-SK" altLang="sk-SK" sz="1800" b="1" dirty="0">
                <a:solidFill>
                  <a:srgbClr val="0070C0"/>
                </a:solidFill>
                <a:latin typeface="Arial" panose="020B0604020202020204" pitchFamily="34" charset="0"/>
                <a:cs typeface="Arial" panose="020B0604020202020204" pitchFamily="34" charset="0"/>
              </a:rPr>
              <a:t>učebného</a:t>
            </a:r>
            <a:r>
              <a:rPr lang="sk-SK" altLang="sk-SK" sz="1800" dirty="0">
                <a:latin typeface="Arial" panose="020B0604020202020204" pitchFamily="34" charset="0"/>
                <a:cs typeface="Arial" panose="020B0604020202020204" pitchFamily="34" charset="0"/>
              </a:rPr>
              <a:t> odboru,</a:t>
            </a:r>
          </a:p>
          <a:p>
            <a:pPr algn="just">
              <a:lnSpc>
                <a:spcPct val="80000"/>
              </a:lnSpc>
              <a:buFont typeface="Arial" panose="020B0604020202020204" pitchFamily="34" charset="0"/>
              <a:buChar char="•"/>
            </a:pPr>
            <a:r>
              <a:rPr lang="sk-SK" altLang="sk-SK" sz="1800" b="1" dirty="0">
                <a:solidFill>
                  <a:srgbClr val="0070C0"/>
                </a:solidFill>
                <a:latin typeface="Arial" panose="020B0604020202020204" pitchFamily="34" charset="0"/>
                <a:cs typeface="Arial" panose="020B0604020202020204" pitchFamily="34" charset="0"/>
              </a:rPr>
              <a:t>nástrojár, </a:t>
            </a:r>
          </a:p>
          <a:p>
            <a:pPr algn="just">
              <a:lnSpc>
                <a:spcPct val="80000"/>
              </a:lnSpc>
              <a:buFont typeface="Arial" panose="020B0604020202020204" pitchFamily="34" charset="0"/>
              <a:buChar char="•"/>
            </a:pPr>
            <a:r>
              <a:rPr lang="sk-SK" altLang="sk-SK" sz="1800" b="1" dirty="0">
                <a:solidFill>
                  <a:srgbClr val="0070C0"/>
                </a:solidFill>
                <a:latin typeface="Arial" panose="020B0604020202020204" pitchFamily="34" charset="0"/>
                <a:cs typeface="Arial" panose="020B0604020202020204" pitchFamily="34" charset="0"/>
              </a:rPr>
              <a:t>elektromechanik,</a:t>
            </a:r>
          </a:p>
          <a:p>
            <a:pPr algn="just">
              <a:lnSpc>
                <a:spcPct val="80000"/>
              </a:lnSpc>
              <a:buFont typeface="Arial" panose="020B0604020202020204" pitchFamily="34" charset="0"/>
              <a:buChar char="•"/>
            </a:pPr>
            <a:r>
              <a:rPr lang="sk-SK" altLang="sk-SK" sz="1800" b="1" dirty="0" err="1">
                <a:solidFill>
                  <a:srgbClr val="0070C0"/>
                </a:solidFill>
                <a:latin typeface="Arial" panose="020B0604020202020204" pitchFamily="34" charset="0"/>
                <a:cs typeface="Arial" panose="020B0604020202020204" pitchFamily="34" charset="0"/>
              </a:rPr>
              <a:t>autoopravár</a:t>
            </a:r>
            <a:r>
              <a:rPr lang="sk-SK" altLang="sk-SK" sz="1800" b="1" dirty="0">
                <a:solidFill>
                  <a:srgbClr val="0070C0"/>
                </a:solidFill>
                <a:latin typeface="Arial" panose="020B0604020202020204" pitchFamily="34" charset="0"/>
                <a:cs typeface="Arial" panose="020B0604020202020204" pitchFamily="34" charset="0"/>
              </a:rPr>
              <a:t> mechanik,</a:t>
            </a:r>
          </a:p>
          <a:p>
            <a:pPr algn="just">
              <a:lnSpc>
                <a:spcPct val="80000"/>
              </a:lnSpc>
              <a:buFont typeface="Arial" panose="020B0604020202020204" pitchFamily="34" charset="0"/>
              <a:buChar char="•"/>
            </a:pPr>
            <a:r>
              <a:rPr lang="sk-SK" altLang="sk-SK" sz="1800" b="1" dirty="0" err="1">
                <a:solidFill>
                  <a:srgbClr val="0070C0"/>
                </a:solidFill>
                <a:latin typeface="Arial" panose="020B0604020202020204" pitchFamily="34" charset="0"/>
                <a:cs typeface="Arial" panose="020B0604020202020204" pitchFamily="34" charset="0"/>
              </a:rPr>
              <a:t>autoopravár</a:t>
            </a:r>
            <a:r>
              <a:rPr lang="sk-SK" altLang="sk-SK" sz="1800" b="1" dirty="0">
                <a:solidFill>
                  <a:srgbClr val="0070C0"/>
                </a:solidFill>
                <a:latin typeface="Arial" panose="020B0604020202020204" pitchFamily="34" charset="0"/>
                <a:cs typeface="Arial" panose="020B0604020202020204" pitchFamily="34" charset="0"/>
              </a:rPr>
              <a:t> elektrikár.</a:t>
            </a:r>
            <a:endParaRPr lang="sk-SK" altLang="sk-SK" sz="1800" dirty="0">
              <a:solidFill>
                <a:srgbClr val="0070C0"/>
              </a:solidFill>
              <a:latin typeface="Arial" panose="020B0604020202020204" pitchFamily="34" charset="0"/>
              <a:cs typeface="Arial" panose="020B0604020202020204" pitchFamily="34" charset="0"/>
            </a:endParaRPr>
          </a:p>
          <a:p>
            <a:pPr marL="0" indent="0" algn="just">
              <a:lnSpc>
                <a:spcPct val="80000"/>
              </a:lnSpc>
              <a:buNone/>
            </a:pPr>
            <a:endParaRPr lang="sk-SK" altLang="sk-SK" sz="1050" b="1" dirty="0">
              <a:latin typeface="Arial" panose="020B0604020202020204" pitchFamily="34" charset="0"/>
              <a:cs typeface="Arial" panose="020B0604020202020204" pitchFamily="34" charset="0"/>
            </a:endParaRPr>
          </a:p>
          <a:p>
            <a:pPr marL="0" indent="0" algn="just">
              <a:lnSpc>
                <a:spcPct val="80000"/>
              </a:lnSpc>
              <a:buNone/>
            </a:pPr>
            <a:endParaRPr lang="sk-SK" altLang="sk-SK" sz="1000" dirty="0">
              <a:latin typeface="Arial" panose="020B0604020202020204" pitchFamily="34" charset="0"/>
              <a:cs typeface="Arial" panose="020B0604020202020204" pitchFamily="34" charset="0"/>
            </a:endParaRPr>
          </a:p>
        </p:txBody>
      </p:sp>
      <p:sp>
        <p:nvSpPr>
          <p:cNvPr id="6" name="Obdélník 4">
            <a:extLst>
              <a:ext uri="{FF2B5EF4-FFF2-40B4-BE49-F238E27FC236}">
                <a16:creationId xmlns="" xmlns:a16="http://schemas.microsoft.com/office/drawing/2014/main" id="{523AB9A5-E7C6-4E5C-9402-5D603A94B8C0}"/>
              </a:ext>
            </a:extLst>
          </p:cNvPr>
          <p:cNvSpPr/>
          <p:nvPr/>
        </p:nvSpPr>
        <p:spPr>
          <a:xfrm>
            <a:off x="33250" y="355503"/>
            <a:ext cx="8136903" cy="387798"/>
          </a:xfrm>
          <a:prstGeom prst="rect">
            <a:avLst/>
          </a:prstGeom>
        </p:spPr>
        <p:txBody>
          <a:bodyPr wrap="square">
            <a:spAutoFit/>
          </a:bodyPr>
          <a:lstStyle/>
          <a:p>
            <a:pPr algn="ctr">
              <a:lnSpc>
                <a:spcPct val="80000"/>
              </a:lnSpc>
              <a:buFont typeface="Wingdings 3" pitchFamily="18" charset="2"/>
              <a:buNone/>
            </a:pPr>
            <a:r>
              <a:rPr lang="sk-SK" altLang="sk-SK" sz="2400" b="1" dirty="0">
                <a:latin typeface="Arial" panose="020B0604020202020204" pitchFamily="34" charset="0"/>
                <a:cs typeface="Arial" panose="020B0604020202020204" pitchFamily="34" charset="0"/>
              </a:rPr>
              <a:t>SPOLUPRÁCA SO ZAMESTNÁVATEĽMI</a:t>
            </a:r>
            <a:endParaRPr lang="sk-SK" altLang="sk-SK" sz="2400" b="1" dirty="0">
              <a:solidFill>
                <a:schemeClr val="accent6">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83906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457200" y="1124744"/>
            <a:ext cx="7571184" cy="4824536"/>
          </a:xfrm>
        </p:spPr>
        <p:txBody>
          <a:bodyPr>
            <a:normAutofit fontScale="92500"/>
          </a:bodyPr>
          <a:lstStyle/>
          <a:p>
            <a:pPr algn="just"/>
            <a:r>
              <a:rPr lang="sk-SK" dirty="0">
                <a:latin typeface="Arial" panose="020B0604020202020204" pitchFamily="34" charset="0"/>
                <a:cs typeface="Arial" panose="020B0604020202020204" pitchFamily="34" charset="0"/>
              </a:rPr>
              <a:t>Škola v zmysle platných zákonov </a:t>
            </a:r>
            <a:r>
              <a:rPr lang="sk-SK" b="1" u="sng" dirty="0">
                <a:latin typeface="Arial" panose="020B0604020202020204" pitchFamily="34" charset="0"/>
                <a:cs typeface="Arial" panose="020B0604020202020204" pitchFamily="34" charset="0"/>
              </a:rPr>
              <a:t>nemôže</a:t>
            </a:r>
            <a:r>
              <a:rPr lang="sk-SK" dirty="0">
                <a:latin typeface="Arial" panose="020B0604020202020204" pitchFamily="34" charset="0"/>
                <a:cs typeface="Arial" panose="020B0604020202020204" pitchFamily="34" charset="0"/>
              </a:rPr>
              <a:t> uhrádzať  nákup pracovného oblečenia pre žiakov.   Z tohto dôvodu škola zabezpečila  pracovné oblečenie len pre žiakov 1. ročníka, ktoré si však žiaci zaplatia z vlastných zdrojov v cene </a:t>
            </a:r>
            <a:r>
              <a:rPr lang="sk-SK" dirty="0">
                <a:solidFill>
                  <a:srgbClr val="1D1498"/>
                </a:solidFill>
                <a:latin typeface="Arial" panose="020B0604020202020204" pitchFamily="34" charset="0"/>
                <a:cs typeface="Arial" panose="020B0604020202020204" pitchFamily="34" charset="0"/>
              </a:rPr>
              <a:t>25 €, pracovnú obuv si musia žiaci zabezpečiť sami. </a:t>
            </a:r>
          </a:p>
          <a:p>
            <a:pPr marL="0" indent="0" algn="just">
              <a:buNone/>
            </a:pPr>
            <a:endParaRPr lang="sk-SK" dirty="0">
              <a:latin typeface="Arial" panose="020B0604020202020204" pitchFamily="34" charset="0"/>
              <a:cs typeface="Arial" panose="020B0604020202020204" pitchFamily="34" charset="0"/>
            </a:endParaRPr>
          </a:p>
          <a:p>
            <a:pPr algn="just"/>
            <a:r>
              <a:rPr lang="sk-SK" dirty="0">
                <a:latin typeface="Arial" panose="020B0604020202020204" pitchFamily="34" charset="0"/>
                <a:cs typeface="Arial" panose="020B0604020202020204" pitchFamily="34" charset="0"/>
              </a:rPr>
              <a:t>Žiaci 1. ročníkov, ktorí majú uzavretú učebnú zmluvu s firmami v rámci duálneho vzdelávania</a:t>
            </a:r>
            <a:r>
              <a:rPr lang="sk-SK" dirty="0">
                <a:solidFill>
                  <a:srgbClr val="1D1498"/>
                </a:solidFill>
                <a:latin typeface="Arial" panose="020B0604020202020204" pitchFamily="34" charset="0"/>
                <a:cs typeface="Arial" panose="020B0604020202020204" pitchFamily="34" charset="0"/>
              </a:rPr>
              <a:t>, majú  pracovné oblečenie </a:t>
            </a:r>
            <a:r>
              <a:rPr lang="sk-SK" b="1" u="sng" dirty="0">
                <a:solidFill>
                  <a:srgbClr val="1D1498"/>
                </a:solidFill>
                <a:latin typeface="Arial" panose="020B0604020202020204" pitchFamily="34" charset="0"/>
                <a:cs typeface="Arial" panose="020B0604020202020204" pitchFamily="34" charset="0"/>
              </a:rPr>
              <a:t>zabezpečené</a:t>
            </a:r>
            <a:r>
              <a:rPr lang="sk-SK" dirty="0">
                <a:solidFill>
                  <a:srgbClr val="1D1498"/>
                </a:solidFill>
                <a:latin typeface="Arial" panose="020B0604020202020204" pitchFamily="34" charset="0"/>
                <a:cs typeface="Arial" panose="020B0604020202020204" pitchFamily="34" charset="0"/>
              </a:rPr>
              <a:t> firmami zdarma a  ďalšie bonusy  v súlade  s učebnou zmluvou    (príspevok na stravu, štipendium,  ŠI a pod).</a:t>
            </a:r>
            <a:r>
              <a:rPr lang="sk-SK" b="1" dirty="0">
                <a:solidFill>
                  <a:srgbClr val="1D1498"/>
                </a:solidFill>
                <a:latin typeface="Arial" panose="020B0604020202020204" pitchFamily="34" charset="0"/>
                <a:cs typeface="Arial" panose="020B0604020202020204" pitchFamily="34" charset="0"/>
              </a:rPr>
              <a:t> </a:t>
            </a:r>
            <a:endParaRPr lang="sk-SK" dirty="0">
              <a:solidFill>
                <a:srgbClr val="1D1498"/>
              </a:solidFill>
              <a:latin typeface="Arial" panose="020B0604020202020204" pitchFamily="34" charset="0"/>
              <a:cs typeface="Arial" panose="020B0604020202020204" pitchFamily="34" charset="0"/>
            </a:endParaRPr>
          </a:p>
          <a:p>
            <a:endParaRPr lang="sk-SK" dirty="0"/>
          </a:p>
        </p:txBody>
      </p:sp>
      <p:sp>
        <p:nvSpPr>
          <p:cNvPr id="6" name="Obdélník 4">
            <a:extLst>
              <a:ext uri="{FF2B5EF4-FFF2-40B4-BE49-F238E27FC236}">
                <a16:creationId xmlns="" xmlns:a16="http://schemas.microsoft.com/office/drawing/2014/main" id="{36DCCC47-FF62-4002-B40C-2EDCC6D6F827}"/>
              </a:ext>
            </a:extLst>
          </p:cNvPr>
          <p:cNvSpPr/>
          <p:nvPr/>
        </p:nvSpPr>
        <p:spPr>
          <a:xfrm>
            <a:off x="33250" y="306342"/>
            <a:ext cx="8136903" cy="387798"/>
          </a:xfrm>
          <a:prstGeom prst="rect">
            <a:avLst/>
          </a:prstGeom>
        </p:spPr>
        <p:txBody>
          <a:bodyPr wrap="square">
            <a:spAutoFit/>
          </a:bodyPr>
          <a:lstStyle/>
          <a:p>
            <a:pPr algn="ctr">
              <a:lnSpc>
                <a:spcPct val="80000"/>
              </a:lnSpc>
              <a:buFont typeface="Wingdings 3" pitchFamily="18" charset="2"/>
              <a:buNone/>
            </a:pPr>
            <a:r>
              <a:rPr lang="sk-SK" altLang="sk-SK" sz="2400" b="1" dirty="0">
                <a:solidFill>
                  <a:schemeClr val="accent6">
                    <a:lumMod val="75000"/>
                  </a:schemeClr>
                </a:solidFill>
                <a:latin typeface="Arial" panose="020B0604020202020204" pitchFamily="34" charset="0"/>
                <a:cs typeface="Arial" panose="020B0604020202020204" pitchFamily="34" charset="0"/>
              </a:rPr>
              <a:t>PRACOVNÉ OBLEČENIE</a:t>
            </a:r>
          </a:p>
        </p:txBody>
      </p:sp>
    </p:spTree>
    <p:extLst>
      <p:ext uri="{BB962C8B-B14F-4D97-AF65-F5344CB8AC3E}">
        <p14:creationId xmlns:p14="http://schemas.microsoft.com/office/powerpoint/2010/main" val="16771500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20040"/>
            <a:ext cx="7242048" cy="5485224"/>
          </a:xfrm>
        </p:spPr>
        <p:txBody>
          <a:bodyPr>
            <a:normAutofit/>
          </a:bodyPr>
          <a:lstStyle/>
          <a:p>
            <a:r>
              <a:rPr lang="sk-SK" dirty="0"/>
              <a:t>Aktuálne informácie ohľadom aktivít školy          v školskom roku </a:t>
            </a:r>
            <a:r>
              <a:rPr lang="sk-SK" dirty="0" smtClean="0"/>
              <a:t>2022/23</a:t>
            </a:r>
            <a:endParaRPr lang="sk-SK" dirty="0">
              <a:solidFill>
                <a:srgbClr val="FF0000"/>
              </a:solidFill>
            </a:endParaRPr>
          </a:p>
        </p:txBody>
      </p:sp>
    </p:spTree>
    <p:extLst>
      <p:ext uri="{BB962C8B-B14F-4D97-AF65-F5344CB8AC3E}">
        <p14:creationId xmlns:p14="http://schemas.microsoft.com/office/powerpoint/2010/main" val="34100095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457200" y="274638"/>
            <a:ext cx="8229600" cy="778098"/>
          </a:xfrm>
        </p:spPr>
        <p:txBody>
          <a:bodyPr>
            <a:normAutofit/>
          </a:bodyPr>
          <a:lstStyle/>
          <a:p>
            <a:r>
              <a:rPr lang="sk-SK" dirty="0" smtClean="0"/>
              <a:t>Školské dielne</a:t>
            </a:r>
            <a:endParaRPr lang="sk-SK" dirty="0"/>
          </a:p>
        </p:txBody>
      </p:sp>
      <p:sp>
        <p:nvSpPr>
          <p:cNvPr id="2" name="Zástupný symbol obsahu 1"/>
          <p:cNvSpPr>
            <a:spLocks noGrp="1"/>
          </p:cNvSpPr>
          <p:nvPr>
            <p:ph idx="1"/>
          </p:nvPr>
        </p:nvSpPr>
        <p:spPr>
          <a:xfrm>
            <a:off x="611560" y="1196752"/>
            <a:ext cx="8229600" cy="5026563"/>
          </a:xfrm>
        </p:spPr>
        <p:txBody>
          <a:bodyPr>
            <a:normAutofit/>
          </a:bodyPr>
          <a:lstStyle/>
          <a:p>
            <a:pPr marL="0" indent="0">
              <a:buNone/>
            </a:pPr>
            <a:r>
              <a:rPr lang="sk-SK" sz="2800" dirty="0" smtClean="0">
                <a:solidFill>
                  <a:srgbClr val="0070C0"/>
                </a:solidFill>
              </a:rPr>
              <a:t>Predpokladáme ich uvedenie do prevádzky</a:t>
            </a:r>
          </a:p>
          <a:p>
            <a:pPr marL="0" indent="0">
              <a:buNone/>
            </a:pPr>
            <a:r>
              <a:rPr lang="sk-SK" sz="2800" dirty="0" smtClean="0">
                <a:solidFill>
                  <a:srgbClr val="0070C0"/>
                </a:solidFill>
              </a:rPr>
              <a:t> do 1 mesiaca ( čakáme na stanovisko                  ku kolaudácii a následne požiadame ÚVZ  o povolenie na uvedenie dielní do prevádzky)</a:t>
            </a:r>
          </a:p>
          <a:p>
            <a:pPr marL="0" indent="0">
              <a:buNone/>
            </a:pPr>
            <a:endParaRPr lang="sk-SK" sz="2800" dirty="0">
              <a:solidFill>
                <a:srgbClr val="0070C0"/>
              </a:solidFill>
            </a:endParaRPr>
          </a:p>
          <a:p>
            <a:pPr marL="0" indent="0">
              <a:buNone/>
            </a:pPr>
            <a:r>
              <a:rPr lang="sk-SK" sz="2800" dirty="0" smtClean="0">
                <a:solidFill>
                  <a:srgbClr val="0070C0"/>
                </a:solidFill>
              </a:rPr>
              <a:t>Celkové dokončenie dielní vrátane dodania všetkého vybavenia a jeho sfunkčnenia po konečných revíziách predpokladáme do 6 mesiacov. </a:t>
            </a:r>
          </a:p>
          <a:p>
            <a:pPr marL="0" indent="0">
              <a:buNone/>
            </a:pPr>
            <a:r>
              <a:rPr lang="sk-SK" sz="2800" dirty="0" smtClean="0">
                <a:solidFill>
                  <a:srgbClr val="0070C0"/>
                </a:solidFill>
              </a:rPr>
              <a:t>Dielne majú bezbariérový prístup. </a:t>
            </a:r>
            <a:endParaRPr lang="sk-SK" sz="2800" dirty="0">
              <a:solidFill>
                <a:srgbClr val="0070C0"/>
              </a:solidFill>
            </a:endParaRPr>
          </a:p>
        </p:txBody>
      </p:sp>
    </p:spTree>
    <p:extLst>
      <p:ext uri="{BB962C8B-B14F-4D97-AF65-F5344CB8AC3E}">
        <p14:creationId xmlns:p14="http://schemas.microsoft.com/office/powerpoint/2010/main" val="313889675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457200" y="116632"/>
            <a:ext cx="8229600" cy="706090"/>
          </a:xfrm>
        </p:spPr>
        <p:txBody>
          <a:bodyPr>
            <a:normAutofit/>
          </a:bodyPr>
          <a:lstStyle/>
          <a:p>
            <a:r>
              <a:rPr lang="sk-SK" dirty="0"/>
              <a:t> opravy a rekonštrukcie</a:t>
            </a:r>
          </a:p>
        </p:txBody>
      </p:sp>
      <p:sp>
        <p:nvSpPr>
          <p:cNvPr id="2" name="Zástupný symbol obsahu 1"/>
          <p:cNvSpPr>
            <a:spLocks noGrp="1"/>
          </p:cNvSpPr>
          <p:nvPr>
            <p:ph idx="1"/>
          </p:nvPr>
        </p:nvSpPr>
        <p:spPr>
          <a:xfrm>
            <a:off x="457200" y="980728"/>
            <a:ext cx="7715200" cy="5760640"/>
          </a:xfrm>
        </p:spPr>
        <p:txBody>
          <a:bodyPr>
            <a:normAutofit/>
          </a:bodyPr>
          <a:lstStyle/>
          <a:p>
            <a:r>
              <a:rPr lang="sk-SK" dirty="0" smtClean="0">
                <a:solidFill>
                  <a:schemeClr val="accent1">
                    <a:lumMod val="75000"/>
                  </a:schemeClr>
                </a:solidFill>
              </a:rPr>
              <a:t>- sprevádzkovali sme modernú učebňu pre výučbu automatizovaných výrobných systémov </a:t>
            </a:r>
          </a:p>
          <a:p>
            <a:pPr marL="0" indent="0">
              <a:buNone/>
            </a:pPr>
            <a:r>
              <a:rPr lang="sk-SK" dirty="0" smtClean="0">
                <a:solidFill>
                  <a:schemeClr val="accent1">
                    <a:lumMod val="75000"/>
                  </a:schemeClr>
                </a:solidFill>
              </a:rPr>
              <a:t>  s použitím PLC ( časť z nich nám venovala firma       </a:t>
            </a:r>
            <a:r>
              <a:rPr lang="sk-SK" dirty="0" err="1" smtClean="0">
                <a:solidFill>
                  <a:schemeClr val="accent1">
                    <a:lumMod val="75000"/>
                  </a:schemeClr>
                </a:solidFill>
              </a:rPr>
              <a:t>Schneider</a:t>
            </a:r>
            <a:r>
              <a:rPr lang="sk-SK" dirty="0" smtClean="0">
                <a:solidFill>
                  <a:schemeClr val="accent1">
                    <a:lumMod val="75000"/>
                  </a:schemeClr>
                </a:solidFill>
              </a:rPr>
              <a:t> </a:t>
            </a:r>
            <a:r>
              <a:rPr lang="sk-SK" dirty="0" err="1" smtClean="0">
                <a:solidFill>
                  <a:schemeClr val="accent1">
                    <a:lumMod val="75000"/>
                  </a:schemeClr>
                </a:solidFill>
              </a:rPr>
              <a:t>Electric</a:t>
            </a:r>
            <a:r>
              <a:rPr lang="sk-SK" dirty="0" smtClean="0">
                <a:solidFill>
                  <a:schemeClr val="accent1">
                    <a:lumMod val="75000"/>
                  </a:schemeClr>
                </a:solidFill>
              </a:rPr>
              <a:t> )</a:t>
            </a:r>
          </a:p>
          <a:p>
            <a:pPr marL="0" indent="0">
              <a:buNone/>
            </a:pPr>
            <a:endParaRPr lang="sk-SK" dirty="0">
              <a:solidFill>
                <a:schemeClr val="accent1">
                  <a:lumMod val="75000"/>
                </a:schemeClr>
              </a:solidFill>
            </a:endParaRPr>
          </a:p>
          <a:p>
            <a:pPr marL="0" indent="0">
              <a:buNone/>
            </a:pPr>
            <a:endParaRPr lang="sk-SK" dirty="0">
              <a:solidFill>
                <a:schemeClr val="accent1">
                  <a:lumMod val="75000"/>
                </a:schemeClr>
              </a:solidFill>
            </a:endParaRPr>
          </a:p>
          <a:p>
            <a:endParaRPr lang="sk-SK" dirty="0">
              <a:solidFill>
                <a:schemeClr val="accent1">
                  <a:lumMod val="75000"/>
                </a:schemeClr>
              </a:solidFill>
            </a:endParaRPr>
          </a:p>
          <a:p>
            <a:endParaRPr lang="sk-SK" dirty="0"/>
          </a:p>
          <a:p>
            <a:pPr marL="0" indent="0">
              <a:buNone/>
            </a:pPr>
            <a:endParaRPr lang="sk-SK" dirty="0"/>
          </a:p>
          <a:p>
            <a:endParaRPr lang="sk-SK" dirty="0"/>
          </a:p>
          <a:p>
            <a:endParaRPr lang="sk-SK" dirty="0"/>
          </a:p>
          <a:p>
            <a:endParaRPr lang="sk-SK"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0211" y="2728464"/>
            <a:ext cx="4862029" cy="3652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192133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sk-SK" dirty="0"/>
          </a:p>
        </p:txBody>
      </p:sp>
      <p:sp>
        <p:nvSpPr>
          <p:cNvPr id="3" name="Zástupný symbol obsahu 2"/>
          <p:cNvSpPr>
            <a:spLocks noGrp="1"/>
          </p:cNvSpPr>
          <p:nvPr>
            <p:ph idx="1"/>
          </p:nvPr>
        </p:nvSpPr>
        <p:spPr/>
        <p:txBody>
          <a:bodyPr/>
          <a:lstStyle/>
          <a:p>
            <a:endParaRPr lang="sk-SK"/>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69528"/>
            <a:ext cx="7994368" cy="5995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92447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2"/>
          <p:cNvSpPr txBox="1">
            <a:spLocks noGrp="1"/>
          </p:cNvSpPr>
          <p:nvPr>
            <p:ph type="title"/>
          </p:nvPr>
        </p:nvSpPr>
        <p:spPr/>
        <p:txBody>
          <a:bodyPr>
            <a:normAutofit fontScale="90000"/>
          </a:bodyPr>
          <a:lstStyle/>
          <a:p>
            <a:pPr lvl="0"/>
            <a:r>
              <a:rPr lang="sk-SK"/>
              <a:t>Rekonštrukcia športovej haly</a:t>
            </a:r>
          </a:p>
        </p:txBody>
      </p:sp>
      <p:sp>
        <p:nvSpPr>
          <p:cNvPr id="5" name="Zástupný symbol obsahu 6"/>
          <p:cNvSpPr txBox="1">
            <a:spLocks noGrp="1"/>
          </p:cNvSpPr>
          <p:nvPr>
            <p:ph idx="1"/>
          </p:nvPr>
        </p:nvSpPr>
        <p:spPr/>
        <p:txBody>
          <a:bodyPr/>
          <a:lstStyle/>
          <a:p>
            <a:endParaRPr lang="sk-SK" b="1" dirty="0"/>
          </a:p>
        </p:txBody>
      </p:sp>
      <p:pic>
        <p:nvPicPr>
          <p:cNvPr id="3" name="Picture 2"/>
          <p:cNvPicPr>
            <a:picLocks noChangeAspect="1"/>
          </p:cNvPicPr>
          <p:nvPr/>
        </p:nvPicPr>
        <p:blipFill>
          <a:blip r:embed="rId2"/>
          <a:srcRect/>
          <a:stretch>
            <a:fillRect/>
          </a:stretch>
        </p:blipFill>
        <p:spPr>
          <a:xfrm>
            <a:off x="3131838" y="3387870"/>
            <a:ext cx="5208385" cy="2827370"/>
          </a:xfrm>
          <a:prstGeom prst="rect">
            <a:avLst/>
          </a:prstGeom>
          <a:noFill/>
          <a:ln>
            <a:noFill/>
          </a:ln>
        </p:spPr>
      </p:pic>
      <p:sp>
        <p:nvSpPr>
          <p:cNvPr id="4" name="BlokTextu 5"/>
          <p:cNvSpPr txBox="1"/>
          <p:nvPr/>
        </p:nvSpPr>
        <p:spPr>
          <a:xfrm>
            <a:off x="4716017" y="2060847"/>
            <a:ext cx="4000929" cy="1200332"/>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sk-SK" smtClean="0">
                <a:solidFill>
                  <a:srgbClr val="0070C0"/>
                </a:solidFill>
              </a:rPr>
              <a:t>Takto by mohla vyzerať naša zrekonštruovaná ŠH – na jej rekonštrukcii  v sume cca 1 mil. Eur sa začne hneď po letných prázdninách</a:t>
            </a:r>
          </a:p>
        </p:txBody>
      </p:sp>
    </p:spTree>
    <p:extLst>
      <p:ext uri="{BB962C8B-B14F-4D97-AF65-F5344CB8AC3E}">
        <p14:creationId xmlns:p14="http://schemas.microsoft.com/office/powerpoint/2010/main" val="25862385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normAutofit fontScale="90000"/>
          </a:bodyPr>
          <a:lstStyle/>
          <a:p>
            <a:r>
              <a:rPr lang="sk-SK" dirty="0" smtClean="0"/>
              <a:t>Ubytovňa pre ukrajinských utečencov</a:t>
            </a:r>
            <a:endParaRPr lang="sk-SK" dirty="0"/>
          </a:p>
        </p:txBody>
      </p:sp>
      <p:sp>
        <p:nvSpPr>
          <p:cNvPr id="2" name="Zástupný symbol obsahu 1"/>
          <p:cNvSpPr>
            <a:spLocks noGrp="1"/>
          </p:cNvSpPr>
          <p:nvPr>
            <p:ph idx="1"/>
          </p:nvPr>
        </p:nvSpPr>
        <p:spPr/>
        <p:txBody>
          <a:bodyPr/>
          <a:lstStyle/>
          <a:p>
            <a:pPr lvl="0"/>
            <a:endParaRPr lang="sk-SK" dirty="0" smtClean="0"/>
          </a:p>
          <a:p>
            <a:pPr lvl="0"/>
            <a:r>
              <a:rPr lang="sk-SK" dirty="0" smtClean="0"/>
              <a:t>Od 3/2022 fungujeme ako ubytovňa pre utečencov s kapacitou 90 miest – pre tieto účely využívame budovu školského internátu, ktorú už nepoužívame pre jej pôvodný účel z dôvodu nezáujmu študentov o </a:t>
            </a:r>
            <a:r>
              <a:rPr lang="sk-SK" dirty="0" err="1" smtClean="0"/>
              <a:t>ubytpvanie</a:t>
            </a:r>
            <a:r>
              <a:rPr lang="sk-SK" dirty="0" smtClean="0"/>
              <a:t> na internáte. </a:t>
            </a:r>
          </a:p>
          <a:p>
            <a:pPr lvl="0"/>
            <a:r>
              <a:rPr lang="sk-SK" dirty="0" smtClean="0"/>
              <a:t>Predpoklad je , že budeme aj naďalej pokračovať  - čakáme na refinancovanie zo strany Ministerstva dopravy SR.</a:t>
            </a:r>
          </a:p>
          <a:p>
            <a:endParaRPr lang="sk-SK" dirty="0"/>
          </a:p>
        </p:txBody>
      </p:sp>
    </p:spTree>
    <p:extLst>
      <p:ext uri="{BB962C8B-B14F-4D97-AF65-F5344CB8AC3E}">
        <p14:creationId xmlns:p14="http://schemas.microsoft.com/office/powerpoint/2010/main" val="3690870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normAutofit fontScale="90000"/>
          </a:bodyPr>
          <a:lstStyle/>
          <a:p>
            <a:r>
              <a:rPr lang="sk-SK" dirty="0"/>
              <a:t>Štatút ZRPŠ – </a:t>
            </a:r>
            <a:r>
              <a:rPr lang="sk-SK" dirty="0" err="1"/>
              <a:t>www.sospknazia.sk</a:t>
            </a:r>
            <a:endParaRPr lang="sk-SK" dirty="0"/>
          </a:p>
        </p:txBody>
      </p:sp>
      <p:sp>
        <p:nvSpPr>
          <p:cNvPr id="5" name="Zástupný symbol obsahu 4"/>
          <p:cNvSpPr>
            <a:spLocks noGrp="1"/>
          </p:cNvSpPr>
          <p:nvPr>
            <p:ph idx="1"/>
          </p:nvPr>
        </p:nvSpPr>
        <p:spPr/>
        <p:txBody>
          <a:bodyPr/>
          <a:lstStyle/>
          <a:p>
            <a:endParaRPr lang="sk-SK" dirty="0" smtClean="0"/>
          </a:p>
          <a:p>
            <a:endParaRPr lang="sk-SK" dirty="0"/>
          </a:p>
          <a:p>
            <a:endParaRPr lang="sk-SK" dirty="0" smtClean="0"/>
          </a:p>
          <a:p>
            <a:endParaRPr lang="sk-SK" dirty="0"/>
          </a:p>
        </p:txBody>
      </p:sp>
      <p:sp>
        <p:nvSpPr>
          <p:cNvPr id="2" name="Šipka doprava 1"/>
          <p:cNvSpPr/>
          <p:nvPr/>
        </p:nvSpPr>
        <p:spPr>
          <a:xfrm>
            <a:off x="1577368" y="5058892"/>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4" name="BlokTextu 3"/>
          <p:cNvSpPr txBox="1"/>
          <p:nvPr/>
        </p:nvSpPr>
        <p:spPr>
          <a:xfrm>
            <a:off x="755576" y="1846616"/>
            <a:ext cx="6268063" cy="923330"/>
          </a:xfrm>
          <a:prstGeom prst="rect">
            <a:avLst/>
          </a:prstGeom>
          <a:noFill/>
        </p:spPr>
        <p:txBody>
          <a:bodyPr wrap="none" rtlCol="0">
            <a:spAutoFit/>
          </a:bodyPr>
          <a:lstStyle/>
          <a:p>
            <a:r>
              <a:rPr lang="sk-SK" dirty="0"/>
              <a:t>Vážení rodičia, celé znenie Štatútu ZRPŠ nájdete na našej </a:t>
            </a:r>
          </a:p>
          <a:p>
            <a:r>
              <a:rPr lang="sk-SK" dirty="0"/>
              <a:t>webovej stránke. Ďalej sú zverejnené jeho hlavné časti,</a:t>
            </a:r>
          </a:p>
          <a:p>
            <a:r>
              <a:rPr lang="sk-SK" dirty="0"/>
              <a:t> ktoré by Vás mohli zaujímať. </a:t>
            </a:r>
          </a:p>
        </p:txBody>
      </p:sp>
      <p:pic>
        <p:nvPicPr>
          <p:cNvPr id="6" name="Obrázo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600" y="2743480"/>
            <a:ext cx="6552728" cy="4069896"/>
          </a:xfrm>
          <a:prstGeom prst="rect">
            <a:avLst/>
          </a:prstGeom>
        </p:spPr>
      </p:pic>
    </p:spTree>
    <p:extLst>
      <p:ext uri="{BB962C8B-B14F-4D97-AF65-F5344CB8AC3E}">
        <p14:creationId xmlns:p14="http://schemas.microsoft.com/office/powerpoint/2010/main" val="21141955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normAutofit fontScale="90000"/>
          </a:bodyPr>
          <a:lstStyle/>
          <a:p>
            <a:r>
              <a:rPr lang="sk-SK" sz="3200" dirty="0" smtClean="0"/>
              <a:t>Projekt na dokončenie rekonštrukcie plynového kúrenia</a:t>
            </a:r>
            <a:endParaRPr lang="sk-SK" sz="3200" dirty="0"/>
          </a:p>
        </p:txBody>
      </p:sp>
      <p:sp>
        <p:nvSpPr>
          <p:cNvPr id="2" name="Zástupný symbol obsahu 1"/>
          <p:cNvSpPr>
            <a:spLocks noGrp="1"/>
          </p:cNvSpPr>
          <p:nvPr>
            <p:ph idx="1"/>
          </p:nvPr>
        </p:nvSpPr>
        <p:spPr/>
        <p:txBody>
          <a:bodyPr/>
          <a:lstStyle/>
          <a:p>
            <a:pPr lvl="0"/>
            <a:r>
              <a:rPr lang="sk-SK" dirty="0" smtClean="0"/>
              <a:t>Pripravujeme podklady na aktualizáciu zvyšnej časti vykurovania nerekonštruovaných budov ( zváračská škola, jedáleň a samotná súčasná plynová kotolňa, ktorú bude možno využívať v budúcnosti ako učebné priestory) – aktuálne sa chystáme nájsť dodávateľa projektovej dokumentácie</a:t>
            </a:r>
          </a:p>
          <a:p>
            <a:pPr lvl="0"/>
            <a:r>
              <a:rPr lang="sk-SK" dirty="0" smtClean="0"/>
              <a:t>- v krátkej dobe budeme musieť nájsť aj zdroje na zateplenie nerekonštruovaných budov a komplexnú rekonštrukciu budovy Zváračskej školy</a:t>
            </a:r>
            <a:endParaRPr lang="sk-SK" dirty="0"/>
          </a:p>
        </p:txBody>
      </p:sp>
    </p:spTree>
    <p:extLst>
      <p:ext uri="{BB962C8B-B14F-4D97-AF65-F5344CB8AC3E}">
        <p14:creationId xmlns:p14="http://schemas.microsoft.com/office/powerpoint/2010/main" val="916282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sk-SK" dirty="0" smtClean="0"/>
              <a:t>Personálne zmeny</a:t>
            </a:r>
            <a:endParaRPr lang="sk-SK" dirty="0"/>
          </a:p>
        </p:txBody>
      </p:sp>
      <p:sp>
        <p:nvSpPr>
          <p:cNvPr id="2" name="Zástupný symbol obsahu 1"/>
          <p:cNvSpPr>
            <a:spLocks noGrp="1"/>
          </p:cNvSpPr>
          <p:nvPr>
            <p:ph idx="1"/>
          </p:nvPr>
        </p:nvSpPr>
        <p:spPr/>
        <p:txBody>
          <a:bodyPr/>
          <a:lstStyle/>
          <a:p>
            <a:pPr lvl="0"/>
            <a:r>
              <a:rPr lang="sk-SK" dirty="0" smtClean="0"/>
              <a:t>Zvyšujeme počty PZ – odborných učiteľov a MOV – snaha o ďalšie zvýšenie kvality vzdelávania a čo najvyššie využívanie peňazí investovaných do školských dielní</a:t>
            </a:r>
          </a:p>
          <a:p>
            <a:pPr lvl="0"/>
            <a:r>
              <a:rPr lang="sk-SK" dirty="0" smtClean="0"/>
              <a:t>Na základe aktuálneho stavu všetky odbory a predmety sú učené kvalifikovanými PZ</a:t>
            </a:r>
          </a:p>
          <a:p>
            <a:pPr lvl="0"/>
            <a:r>
              <a:rPr lang="sk-SK" dirty="0" smtClean="0"/>
              <a:t>Škola predpokladá kvalifikovaných odborníkov na všetkých pracovných miestach</a:t>
            </a:r>
          </a:p>
          <a:p>
            <a:r>
              <a:rPr lang="sk-SK" dirty="0" smtClean="0">
                <a:solidFill>
                  <a:srgbClr val="FF0000"/>
                </a:solidFill>
              </a:rPr>
              <a:t>Súrne hľadáme nového majstra OV pre </a:t>
            </a:r>
            <a:r>
              <a:rPr lang="sk-SK" dirty="0" err="1" smtClean="0">
                <a:solidFill>
                  <a:srgbClr val="FF0000"/>
                </a:solidFill>
              </a:rPr>
              <a:t>elektro</a:t>
            </a:r>
            <a:r>
              <a:rPr lang="sk-SK" dirty="0" smtClean="0">
                <a:solidFill>
                  <a:srgbClr val="FF0000"/>
                </a:solidFill>
              </a:rPr>
              <a:t> odbory ( silnoprúd, PC systémy)</a:t>
            </a:r>
            <a:endParaRPr lang="sk-SK" dirty="0">
              <a:solidFill>
                <a:srgbClr val="FF0000"/>
              </a:solidFill>
            </a:endParaRPr>
          </a:p>
        </p:txBody>
      </p:sp>
    </p:spTree>
    <p:extLst>
      <p:ext uri="{BB962C8B-B14F-4D97-AF65-F5344CB8AC3E}">
        <p14:creationId xmlns:p14="http://schemas.microsoft.com/office/powerpoint/2010/main" val="3497659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96670" y="188640"/>
            <a:ext cx="7467600" cy="792088"/>
          </a:xfrm>
        </p:spPr>
        <p:txBody>
          <a:bodyPr>
            <a:normAutofit fontScale="90000"/>
          </a:bodyPr>
          <a:lstStyle/>
          <a:p>
            <a:r>
              <a:rPr lang="sk-SK" dirty="0" smtClean="0"/>
              <a:t/>
            </a:r>
            <a:br>
              <a:rPr lang="sk-SK" dirty="0" smtClean="0"/>
            </a:br>
            <a:r>
              <a:rPr lang="sk-SK" sz="2700" dirty="0"/>
              <a:t/>
            </a:r>
            <a:br>
              <a:rPr lang="sk-SK" sz="2700" dirty="0"/>
            </a:br>
            <a:r>
              <a:rPr lang="sk-SK" dirty="0"/>
              <a:t> </a:t>
            </a:r>
            <a:br>
              <a:rPr lang="sk-SK" dirty="0"/>
            </a:br>
            <a:r>
              <a:rPr lang="sk-SK" dirty="0" smtClean="0"/>
              <a:t>Hospodárenie školy k 31.8.2022</a:t>
            </a:r>
            <a:endParaRPr lang="sk-SK" dirty="0">
              <a:solidFill>
                <a:srgbClr val="FF0000"/>
              </a:solidFill>
            </a:endParaRPr>
          </a:p>
        </p:txBody>
      </p:sp>
      <p:sp>
        <p:nvSpPr>
          <p:cNvPr id="3" name="Zástupný symbol obsahu 2"/>
          <p:cNvSpPr>
            <a:spLocks noGrp="1"/>
          </p:cNvSpPr>
          <p:nvPr>
            <p:ph idx="1"/>
          </p:nvPr>
        </p:nvSpPr>
        <p:spPr>
          <a:xfrm>
            <a:off x="457200" y="980728"/>
            <a:ext cx="7467600" cy="5493224"/>
          </a:xfrm>
        </p:spPr>
        <p:txBody>
          <a:bodyPr>
            <a:normAutofit/>
          </a:bodyPr>
          <a:lstStyle/>
          <a:p>
            <a:endParaRPr lang="sk-SK" dirty="0"/>
          </a:p>
          <a:p>
            <a:r>
              <a:rPr lang="sk-SK" dirty="0"/>
              <a:t> </a:t>
            </a:r>
          </a:p>
          <a:p>
            <a:pPr marL="0" indent="0">
              <a:buNone/>
            </a:pPr>
            <a:endParaRPr lang="sk-SK" dirty="0"/>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5868" y="1189038"/>
            <a:ext cx="6939507" cy="5120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595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sk-SK" u="sng" dirty="0"/>
              <a:t>V roku 2022 sme nadobudli:</a:t>
            </a:r>
            <a:r>
              <a:rPr lang="sk-SK" dirty="0"/>
              <a:t/>
            </a:r>
            <a:br>
              <a:rPr lang="sk-SK" dirty="0"/>
            </a:br>
            <a:endParaRPr lang="sk-SK" dirty="0"/>
          </a:p>
        </p:txBody>
      </p:sp>
      <p:sp>
        <p:nvSpPr>
          <p:cNvPr id="3" name="Zástupný symbol obsahu 2"/>
          <p:cNvSpPr>
            <a:spLocks noGrp="1"/>
          </p:cNvSpPr>
          <p:nvPr>
            <p:ph idx="1"/>
          </p:nvPr>
        </p:nvSpPr>
        <p:spPr/>
        <p:txBody>
          <a:bodyPr>
            <a:normAutofit fontScale="62500" lnSpcReduction="20000"/>
          </a:bodyPr>
          <a:lstStyle/>
          <a:p>
            <a:r>
              <a:rPr lang="sk-SK" dirty="0" smtClean="0"/>
              <a:t>Drobný </a:t>
            </a:r>
            <a:r>
              <a:rPr lang="sk-SK" dirty="0"/>
              <a:t>majetok zaradený do operatívnej evidencie v sume 9 684 Eur, z toho:</a:t>
            </a:r>
          </a:p>
          <a:p>
            <a:pPr lvl="0"/>
            <a:r>
              <a:rPr lang="sk-SK" dirty="0"/>
              <a:t>Školský set (lavica + 2 stoličky) 22 ks do učební vo výške 3 168 Eur.</a:t>
            </a:r>
          </a:p>
          <a:p>
            <a:pPr lvl="0"/>
            <a:r>
              <a:rPr lang="sk-SK" dirty="0"/>
              <a:t>Čalúnené stoličky 11 ks vo výške 1 313 Eur, skriňa vo výške 265 Eur, magnetická tabuľa vo výške 215 Eur do novej učebne </a:t>
            </a:r>
            <a:r>
              <a:rPr lang="sk-SK" dirty="0" err="1"/>
              <a:t>mechatroniky</a:t>
            </a:r>
            <a:r>
              <a:rPr lang="sk-SK" dirty="0"/>
              <a:t>.</a:t>
            </a:r>
          </a:p>
          <a:p>
            <a:pPr lvl="0"/>
            <a:r>
              <a:rPr lang="sk-SK" dirty="0"/>
              <a:t>Jednokotúčový stroj </a:t>
            </a:r>
            <a:r>
              <a:rPr lang="sk-SK" dirty="0" err="1"/>
              <a:t>Candia</a:t>
            </a:r>
            <a:r>
              <a:rPr lang="sk-SK" dirty="0"/>
              <a:t> vo výške 887 Eur a vysávač vo výške 278 Eur – na čistenie podláh.</a:t>
            </a:r>
          </a:p>
          <a:p>
            <a:pPr lvl="0"/>
            <a:r>
              <a:rPr lang="sk-SK" dirty="0"/>
              <a:t>Prenosný reproduktor LAMAX 11 ks vo výške 383 Eur do učební.</a:t>
            </a:r>
          </a:p>
          <a:p>
            <a:pPr lvl="0"/>
            <a:r>
              <a:rPr lang="sk-SK" dirty="0" err="1"/>
              <a:t>Switch</a:t>
            </a:r>
            <a:r>
              <a:rPr lang="sk-SK" dirty="0"/>
              <a:t> 2 ks vo výške 166 Eur do odborných učební.</a:t>
            </a:r>
          </a:p>
          <a:p>
            <a:pPr lvl="0"/>
            <a:r>
              <a:rPr lang="sk-SK" dirty="0"/>
              <a:t>Paletový vozík vo výške 393 Eur na PV.</a:t>
            </a:r>
          </a:p>
          <a:p>
            <a:pPr lvl="0"/>
            <a:r>
              <a:rPr lang="sk-SK" b="1" dirty="0"/>
              <a:t>Do svojpomocne zrekonštruovaných šatní a spŕch v ŠJ</a:t>
            </a:r>
            <a:r>
              <a:rPr lang="sk-SK" dirty="0"/>
              <a:t> sme zakúpili práčku a sušičku vo výške 608 Eur, šatníkové skrine vo výške 775 Eur.</a:t>
            </a:r>
          </a:p>
          <a:p>
            <a:pPr lvl="0"/>
            <a:r>
              <a:rPr lang="sk-SK" dirty="0"/>
              <a:t>Otvárač na konzervy do kuchyne vo výške 102 Eur.</a:t>
            </a:r>
          </a:p>
          <a:p>
            <a:pPr lvl="0"/>
            <a:r>
              <a:rPr lang="sk-SK" dirty="0"/>
              <a:t>PČ: práčka vo výške 239 Eur, 2 ks dvojplatnička a </a:t>
            </a:r>
            <a:r>
              <a:rPr lang="sk-SK" dirty="0" err="1"/>
              <a:t>rýchlovarná</a:t>
            </a:r>
            <a:r>
              <a:rPr lang="sk-SK" dirty="0"/>
              <a:t> kanvica vo výške 424 Eur, kuchynská linka vo výške 100 Eur, kuchynská linka bezplatne, vysávač ETA vo výške 142 Eur, 2 ks zásobník na teplé nápoje vo výške 156 Eur, plošinový vozík vo výške 70 Eur.</a:t>
            </a:r>
          </a:p>
          <a:p>
            <a:r>
              <a:rPr lang="sk-SK" b="1" dirty="0"/>
              <a:t> </a:t>
            </a:r>
            <a:endParaRPr lang="sk-SK" dirty="0"/>
          </a:p>
          <a:p>
            <a:endParaRPr lang="sk-SK" dirty="0"/>
          </a:p>
        </p:txBody>
      </p:sp>
    </p:spTree>
    <p:extLst>
      <p:ext uri="{BB962C8B-B14F-4D97-AF65-F5344CB8AC3E}">
        <p14:creationId xmlns:p14="http://schemas.microsoft.com/office/powerpoint/2010/main" val="400361192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sk-SK" dirty="0"/>
              <a:t>Kamerový systém školy</a:t>
            </a:r>
          </a:p>
        </p:txBody>
      </p:sp>
      <p:sp>
        <p:nvSpPr>
          <p:cNvPr id="3" name="Zástupný symbol obsahu 2"/>
          <p:cNvSpPr>
            <a:spLocks noGrp="1"/>
          </p:cNvSpPr>
          <p:nvPr>
            <p:ph idx="1"/>
          </p:nvPr>
        </p:nvSpPr>
        <p:spPr/>
        <p:txBody>
          <a:bodyPr>
            <a:normAutofit fontScale="85000" lnSpcReduction="10000"/>
          </a:bodyPr>
          <a:lstStyle/>
          <a:p>
            <a:r>
              <a:rPr lang="sk-SK" dirty="0"/>
              <a:t>na škole je funkčný kamerový systém – žiadame  Vás týmto     o súhlas s  jeho prevádzkou a nakladaním      so získanými údajmi, ktoré podliehajú ochrane osobných údajov</a:t>
            </a:r>
          </a:p>
          <a:p>
            <a:r>
              <a:rPr lang="sk-SK" dirty="0"/>
              <a:t>2 kamery  nepretržite monitorujú vstupnú bránu          do školy a priestory parkoviska a priestor                  pred vchodom do hlavnej budovy školy</a:t>
            </a:r>
          </a:p>
          <a:p>
            <a:r>
              <a:rPr lang="sk-SK" dirty="0"/>
              <a:t>Kamery sú určené na ochranu majetku školy a výstupy   z nich môžu byť poskytnuté len kompetentným orgánom pri riešení priestupkov a trestných činov</a:t>
            </a:r>
          </a:p>
          <a:p>
            <a:r>
              <a:rPr lang="sk-SK" dirty="0" smtClean="0"/>
              <a:t> </a:t>
            </a:r>
            <a:r>
              <a:rPr lang="sk-SK" dirty="0"/>
              <a:t>3. </a:t>
            </a:r>
            <a:r>
              <a:rPr lang="sk-SK" dirty="0" smtClean="0"/>
              <a:t>kamera je  umiestnená </a:t>
            </a:r>
            <a:r>
              <a:rPr lang="sk-SK" dirty="0"/>
              <a:t>v</a:t>
            </a:r>
            <a:r>
              <a:rPr lang="sk-SK" dirty="0" smtClean="0"/>
              <a:t>o </a:t>
            </a:r>
            <a:r>
              <a:rPr lang="sk-SK" dirty="0"/>
              <a:t>vchodovej miestnosti </a:t>
            </a:r>
            <a:r>
              <a:rPr lang="sk-SK" dirty="0" smtClean="0"/>
              <a:t>školy ako súčasť elektronického vrátnika, </a:t>
            </a:r>
            <a:r>
              <a:rPr lang="sk-SK" dirty="0"/>
              <a:t>aby počas vyučovania nemohol neohlásene vojsť nikto do budovy školy z dôvodu zvýšenia bezpečnosti žiakov a zamestnancov.</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2280" y="0"/>
            <a:ext cx="1704975" cy="170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94778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ctrTitle"/>
          </p:nvPr>
        </p:nvSpPr>
        <p:spPr>
          <a:xfrm>
            <a:off x="685800" y="188641"/>
            <a:ext cx="7772400" cy="2232248"/>
          </a:xfrm>
        </p:spPr>
        <p:txBody>
          <a:bodyPr>
            <a:normAutofit/>
          </a:bodyPr>
          <a:lstStyle/>
          <a:p>
            <a:pPr algn="ctr"/>
            <a:r>
              <a:rPr lang="sk-SK" sz="4000" dirty="0">
                <a:solidFill>
                  <a:schemeClr val="accent1"/>
                </a:solidFill>
              </a:rPr>
              <a:t>Ďakujeme Vám za pozornosť a prajeme Vám pekný zvyšok dňa.</a:t>
            </a:r>
          </a:p>
        </p:txBody>
      </p:sp>
      <p:sp>
        <p:nvSpPr>
          <p:cNvPr id="5" name="Podnadpis 4"/>
          <p:cNvSpPr>
            <a:spLocks noGrp="1"/>
          </p:cNvSpPr>
          <p:nvPr>
            <p:ph type="subTitle" idx="1"/>
          </p:nvPr>
        </p:nvSpPr>
        <p:spPr>
          <a:xfrm>
            <a:off x="2987824" y="3212976"/>
            <a:ext cx="5688632" cy="2592288"/>
          </a:xfrm>
        </p:spPr>
        <p:txBody>
          <a:bodyPr>
            <a:normAutofit/>
          </a:bodyPr>
          <a:lstStyle/>
          <a:p>
            <a:pPr algn="l"/>
            <a:r>
              <a:rPr lang="sk-SK" dirty="0"/>
              <a:t>Zároveň si Vás dovoľujeme pozvať na triedne rodičovské združenia, kde  Vám     budú  </a:t>
            </a:r>
            <a:r>
              <a:rPr lang="sk-SK" dirty="0" smtClean="0"/>
              <a:t> </a:t>
            </a:r>
            <a:r>
              <a:rPr lang="sk-SK" dirty="0"/>
              <a:t>k dispozícii </a:t>
            </a:r>
            <a:r>
              <a:rPr lang="sk-SK" dirty="0" smtClean="0"/>
              <a:t>na </a:t>
            </a:r>
            <a:r>
              <a:rPr lang="sk-SK" dirty="0"/>
              <a:t>osobné konzultácie </a:t>
            </a:r>
            <a:r>
              <a:rPr lang="sk-SK" smtClean="0"/>
              <a:t>triedni učitelia aj </a:t>
            </a:r>
            <a:r>
              <a:rPr lang="sk-SK" dirty="0"/>
              <a:t>majstri odborného výcviku.</a:t>
            </a:r>
          </a:p>
        </p:txBody>
      </p:sp>
    </p:spTree>
    <p:extLst>
      <p:ext uri="{BB962C8B-B14F-4D97-AF65-F5344CB8AC3E}">
        <p14:creationId xmlns:p14="http://schemas.microsoft.com/office/powerpoint/2010/main" val="6850852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457200" y="-675456"/>
            <a:ext cx="8229600" cy="2348880"/>
          </a:xfrm>
        </p:spPr>
        <p:txBody>
          <a:bodyPr>
            <a:normAutofit fontScale="90000"/>
          </a:bodyPr>
          <a:lstStyle/>
          <a:p>
            <a:r>
              <a:rPr lang="sk-SK" dirty="0"/>
              <a:t/>
            </a:r>
            <a:br>
              <a:rPr lang="sk-SK" dirty="0"/>
            </a:br>
            <a:r>
              <a:rPr lang="sk-SK" dirty="0"/>
              <a:t/>
            </a:r>
            <a:br>
              <a:rPr lang="sk-SK" dirty="0"/>
            </a:br>
            <a:r>
              <a:rPr lang="sk-SK" dirty="0"/>
              <a:t/>
            </a:r>
            <a:br>
              <a:rPr lang="sk-SK" dirty="0"/>
            </a:br>
            <a:r>
              <a:rPr lang="sk-SK" dirty="0"/>
              <a:t/>
            </a:r>
            <a:br>
              <a:rPr lang="sk-SK" dirty="0"/>
            </a:br>
            <a:r>
              <a:rPr lang="sk-SK" dirty="0"/>
              <a:t/>
            </a:r>
            <a:br>
              <a:rPr lang="sk-SK" dirty="0"/>
            </a:br>
            <a:r>
              <a:rPr lang="sk-SK" dirty="0"/>
              <a:t/>
            </a:r>
            <a:br>
              <a:rPr lang="sk-SK" dirty="0"/>
            </a:br>
            <a:r>
              <a:rPr lang="sk-SK" dirty="0"/>
              <a:t/>
            </a:r>
            <a:br>
              <a:rPr lang="sk-SK" dirty="0"/>
            </a:br>
            <a:r>
              <a:rPr lang="sk-SK" dirty="0"/>
              <a:t>Poslanie a úlohy rodičovského združenia</a:t>
            </a:r>
            <a:br>
              <a:rPr lang="sk-SK" dirty="0"/>
            </a:br>
            <a:endParaRPr lang="sk-SK" dirty="0"/>
          </a:p>
        </p:txBody>
      </p:sp>
      <p:sp>
        <p:nvSpPr>
          <p:cNvPr id="2" name="Zástupný symbol pro obsah 1"/>
          <p:cNvSpPr>
            <a:spLocks noGrp="1"/>
          </p:cNvSpPr>
          <p:nvPr>
            <p:ph idx="1"/>
          </p:nvPr>
        </p:nvSpPr>
        <p:spPr/>
        <p:txBody>
          <a:bodyPr>
            <a:normAutofit fontScale="77500" lnSpcReduction="20000"/>
          </a:bodyPr>
          <a:lstStyle/>
          <a:p>
            <a:pPr lvl="0"/>
            <a:r>
              <a:rPr lang="sk-SK" dirty="0"/>
              <a:t>Rodičovské združenie zhromažďuje a rieši námety, pripomienky a požiadavky rodičov týkajúce sa výchovy a vzdelávania žiakov, zabezpečovania tohto procesu a vzťahov, v ktorých sa uskutočňuje.</a:t>
            </a:r>
          </a:p>
          <a:p>
            <a:pPr lvl="0"/>
            <a:r>
              <a:rPr lang="sk-SK" dirty="0"/>
              <a:t>Prostredníctvom svojich zástupcov rokuje s riaditeľom školy, učiteľmi a ostatnými pracovníkmi školy s vedomím spoločnej zodpovednosti      za výchovu žiaka a na základe vzájomného partnerského vzťahu.</a:t>
            </a:r>
          </a:p>
          <a:p>
            <a:pPr lvl="0"/>
            <a:r>
              <a:rPr lang="sk-SK" dirty="0"/>
              <a:t>Zabezpečuje účasť svojich zástupcov v Rade školy, ktorá túto účasť predpokladá.</a:t>
            </a:r>
          </a:p>
          <a:p>
            <a:pPr lvl="0"/>
            <a:r>
              <a:rPr lang="sk-SK" dirty="0"/>
              <a:t>Utvára </a:t>
            </a:r>
            <a:r>
              <a:rPr lang="sk-SK" i="1" dirty="0"/>
              <a:t>Rodičovskú radu (RR), </a:t>
            </a:r>
            <a:r>
              <a:rPr lang="sk-SK" dirty="0"/>
              <a:t>ktorá rozhoduje vo veciach rodičovského združenia v čase mimo konanie jeho zasadnutia a zabezpečuje realizáciu poslania a úloh rodičovského združenia. Kontrolu realizácie jej rozhodnutí zabezpečuje </a:t>
            </a:r>
            <a:r>
              <a:rPr lang="sk-SK" i="1" dirty="0"/>
              <a:t> Revízna a kontrolná  komisia RZ</a:t>
            </a:r>
            <a:r>
              <a:rPr lang="sk-SK" dirty="0"/>
              <a:t>.</a:t>
            </a:r>
          </a:p>
          <a:p>
            <a:r>
              <a:rPr lang="sk-SK" dirty="0"/>
              <a:t>Rodičovské združenie môže vytvárať </a:t>
            </a:r>
            <a:r>
              <a:rPr lang="sk-SK" i="1" dirty="0"/>
              <a:t>účelové skupiny rodičov</a:t>
            </a:r>
            <a:r>
              <a:rPr lang="sk-SK" dirty="0"/>
              <a:t>, ktoré pomáhajú pri zabezpečovaní kultúrnych, športových a iných záujmových podujatí žiakov  </a:t>
            </a:r>
          </a:p>
          <a:p>
            <a:endParaRPr lang="sk-SK" dirty="0"/>
          </a:p>
        </p:txBody>
      </p:sp>
    </p:spTree>
    <p:extLst>
      <p:ext uri="{BB962C8B-B14F-4D97-AF65-F5344CB8AC3E}">
        <p14:creationId xmlns:p14="http://schemas.microsoft.com/office/powerpoint/2010/main" val="22078558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457200" y="44624"/>
            <a:ext cx="8229600" cy="1644792"/>
          </a:xfrm>
        </p:spPr>
        <p:txBody>
          <a:bodyPr>
            <a:normAutofit fontScale="90000"/>
          </a:bodyPr>
          <a:lstStyle/>
          <a:p>
            <a:r>
              <a:rPr lang="sk-SK" dirty="0">
                <a:effectLst/>
              </a:rPr>
              <a:t>Organizácia rodičovského združenia</a:t>
            </a:r>
            <a:br>
              <a:rPr lang="sk-SK" dirty="0">
                <a:effectLst/>
              </a:rPr>
            </a:br>
            <a:endParaRPr lang="sk-SK" dirty="0"/>
          </a:p>
        </p:txBody>
      </p:sp>
      <p:sp>
        <p:nvSpPr>
          <p:cNvPr id="2" name="Zástupný symbol pro obsah 1"/>
          <p:cNvSpPr>
            <a:spLocks noGrp="1"/>
          </p:cNvSpPr>
          <p:nvPr>
            <p:ph idx="1"/>
          </p:nvPr>
        </p:nvSpPr>
        <p:spPr/>
        <p:txBody>
          <a:bodyPr>
            <a:normAutofit fontScale="70000" lnSpcReduction="20000"/>
          </a:bodyPr>
          <a:lstStyle/>
          <a:p>
            <a:r>
              <a:rPr lang="sk-SK" dirty="0"/>
              <a:t>Najvyšším orgánom rodičovského združenia je plenárna schôdza rodičov, kde rodičia rozhodujú priamym verejným hlasovaním o najdôležitejších otázkach rodičovského združenia </a:t>
            </a:r>
          </a:p>
          <a:p>
            <a:pPr lvl="0"/>
            <a:r>
              <a:rPr lang="sk-SK" dirty="0"/>
              <a:t>Rozhodnutia plenárnej schôdze rodičov sú záväzné pre všetkých členov rodičovského združenia</a:t>
            </a:r>
          </a:p>
          <a:p>
            <a:pPr lvl="0"/>
            <a:r>
              <a:rPr lang="sk-SK" dirty="0"/>
              <a:t>Plenárna schôdza rodičov volí na svojom prvom zasadnutí v školskom roku členov Rodičovskej rady  a  jej  päť</a:t>
            </a:r>
            <a:r>
              <a:rPr lang="sk-SK" i="1" dirty="0"/>
              <a:t>členný výkonný</a:t>
            </a:r>
            <a:r>
              <a:rPr lang="sk-SK" dirty="0"/>
              <a:t> </a:t>
            </a:r>
            <a:r>
              <a:rPr lang="sk-SK" i="1" dirty="0"/>
              <a:t>výbor (predseda, pokladníčka, zapisovateľka a 2 členovia)</a:t>
            </a:r>
            <a:r>
              <a:rPr lang="sk-SK" dirty="0"/>
              <a:t>, ako aj 3 členov Kontrolnej a revíznej komisie        pri ZRPŠ. </a:t>
            </a:r>
          </a:p>
          <a:p>
            <a:pPr lvl="0"/>
            <a:r>
              <a:rPr lang="sk-SK" dirty="0"/>
              <a:t>Ďalšiu organizáciu rodičovského združenia tvorí Rodičovská rada, triedne aktívy, revízna a kontrolná komisia a účelové skupiny rodičov - aktivistov</a:t>
            </a:r>
          </a:p>
          <a:p>
            <a:r>
              <a:rPr lang="sk-SK" b="1" i="1" dirty="0"/>
              <a:t>Rodičovská rada (RR)</a:t>
            </a:r>
            <a:r>
              <a:rPr lang="sk-SK" dirty="0"/>
              <a:t> je riadiacim výkonným orgánom rodičovského združenia a jej 5-členný </a:t>
            </a:r>
            <a:r>
              <a:rPr lang="sk-SK" b="1" dirty="0"/>
              <a:t>výkonný výbor</a:t>
            </a:r>
            <a:r>
              <a:rPr lang="sk-SK" dirty="0"/>
              <a:t> </a:t>
            </a:r>
            <a:r>
              <a:rPr lang="sk-SK" i="1" dirty="0"/>
              <a:t>(predseda, pokladníčka, zapisovateľka a 2 členovia)</a:t>
            </a:r>
            <a:r>
              <a:rPr lang="sk-SK" dirty="0"/>
              <a:t>  rozhoduje v čase mimo zasadania  plenárnej schôdze rodičov v rámci rodičovského združenia. Je tvorená zástupcami triednych aktívov.</a:t>
            </a:r>
          </a:p>
          <a:p>
            <a:endParaRPr lang="sk-SK" dirty="0"/>
          </a:p>
        </p:txBody>
      </p:sp>
    </p:spTree>
    <p:extLst>
      <p:ext uri="{BB962C8B-B14F-4D97-AF65-F5344CB8AC3E}">
        <p14:creationId xmlns:p14="http://schemas.microsoft.com/office/powerpoint/2010/main" val="370417660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Luxusný">
  <a:themeElements>
    <a:clrScheme name="Luxusný">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Luxusný">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uxusný">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Motív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4115</TotalTime>
  <Words>2723</Words>
  <Application>Microsoft Office PowerPoint</Application>
  <PresentationFormat>Prezentácia na obrazovke (4:3)</PresentationFormat>
  <Paragraphs>606</Paragraphs>
  <Slides>75</Slides>
  <Notes>2</Notes>
  <HiddenSlides>0</HiddenSlides>
  <MMClips>0</MMClips>
  <ScaleCrop>false</ScaleCrop>
  <HeadingPairs>
    <vt:vector size="6" baseType="variant">
      <vt:variant>
        <vt:lpstr>Použité písma</vt:lpstr>
      </vt:variant>
      <vt:variant>
        <vt:i4>10</vt:i4>
      </vt:variant>
      <vt:variant>
        <vt:lpstr>Motív</vt:lpstr>
      </vt:variant>
      <vt:variant>
        <vt:i4>1</vt:i4>
      </vt:variant>
      <vt:variant>
        <vt:lpstr>Nadpisy snímok</vt:lpstr>
      </vt:variant>
      <vt:variant>
        <vt:i4>75</vt:i4>
      </vt:variant>
    </vt:vector>
  </HeadingPairs>
  <TitlesOfParts>
    <vt:vector size="86" baseType="lpstr">
      <vt:lpstr>Arial</vt:lpstr>
      <vt:lpstr>Calibri</vt:lpstr>
      <vt:lpstr>Segoe UI Emoji</vt:lpstr>
      <vt:lpstr>Segoe UI Semibold</vt:lpstr>
      <vt:lpstr>Times New Roman</vt:lpstr>
      <vt:lpstr>Trebuchet MS</vt:lpstr>
      <vt:lpstr>Verdana</vt:lpstr>
      <vt:lpstr>Wingdings</vt:lpstr>
      <vt:lpstr>Wingdings 2</vt:lpstr>
      <vt:lpstr>Wingdings 3</vt:lpstr>
      <vt:lpstr>Luxusný</vt:lpstr>
      <vt:lpstr>Plenárne zasadnutie ZRPŠ pri SOŠP v Dolnom Kubíne</vt:lpstr>
      <vt:lpstr>Program schôdze ZRPŠ</vt:lpstr>
      <vt:lpstr>Triedny aktív 2022/2023</vt:lpstr>
      <vt:lpstr>Rodičovská rada pri ZRPŠ SOŠP Dolný Kubín – výkonný výbor</vt:lpstr>
      <vt:lpstr>Kontrolná a revízna komisia pri ZRPŠ SOŠP Dolný Kubín</vt:lpstr>
      <vt:lpstr>Vedenie SOŠP</vt:lpstr>
      <vt:lpstr>Štatút ZRPŠ – www.sospknazia.sk</vt:lpstr>
      <vt:lpstr>       Poslanie a úlohy rodičovského združenia </vt:lpstr>
      <vt:lpstr>Organizácia rodičovského združenia </vt:lpstr>
      <vt:lpstr>Triedny aktív</vt:lpstr>
      <vt:lpstr>Prezentácia programu PowerPoint</vt:lpstr>
      <vt:lpstr>Prezentácia programu PowerPoint</vt:lpstr>
      <vt:lpstr>Prezentácia programu PowerPoint</vt:lpstr>
      <vt:lpstr>Návrh rozpočtu ZRPŠ pre šk.rok 2022/2023 </vt:lpstr>
      <vt:lpstr>Prezentácia programu PowerPoint</vt:lpstr>
      <vt:lpstr>Prezentácia programu PowerPoint</vt:lpstr>
      <vt:lpstr>Prezentácia programu PowerPoint</vt:lpstr>
      <vt:lpstr>Výchovno- vzdelávacie výsledky za školský rok 2021/22 </vt:lpstr>
      <vt:lpstr>Dochádzka</vt:lpstr>
      <vt:lpstr>Absolventi</vt:lpstr>
      <vt:lpstr>Školské aktivity 2022/23  </vt:lpstr>
      <vt:lpstr>Prehľad  tried a žiakov  v školskom roku 2022/23  -</vt:lpstr>
      <vt:lpstr>Ospravedlňovanie absencie </vt:lpstr>
      <vt:lpstr>Smernica o šikane</vt:lpstr>
      <vt:lpstr>Elektronická triedna kniha</vt:lpstr>
      <vt:lpstr>https://sospknazia.edupage.org</vt:lpstr>
      <vt:lpstr> </vt:lpstr>
      <vt:lpstr> EduPage – mobilná aplikácia</vt:lpstr>
      <vt:lpstr>Informácie pre  1. ročníky</vt:lpstr>
      <vt:lpstr>Ostatné informácie </vt:lpstr>
      <vt:lpstr>Školská psychologička</vt:lpstr>
      <vt:lpstr>Informácie k praktickému vyučovaniu – k duálnemu a neduálnemu systému vzdelávania pre školský rok 2022/2023</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 </vt:lpstr>
      <vt:lpstr>Prezentácia programu PowerPoint</vt:lpstr>
      <vt:lpstr>Prezentácia programu PowerPoint</vt:lpstr>
      <vt:lpstr>Prezentácia programu PowerPoint</vt:lpstr>
      <vt:lpstr>Aktuálne informácie ohľadom aktivít školy          v školskom roku 2022/23</vt:lpstr>
      <vt:lpstr>Školské dielne</vt:lpstr>
      <vt:lpstr> opravy a rekonštrukcie</vt:lpstr>
      <vt:lpstr>Prezentácia programu PowerPoint</vt:lpstr>
      <vt:lpstr>Rekonštrukcia športovej haly</vt:lpstr>
      <vt:lpstr>Ubytovňa pre ukrajinských utečencov</vt:lpstr>
      <vt:lpstr>Projekt na dokončenie rekonštrukcie plynového kúrenia</vt:lpstr>
      <vt:lpstr>Personálne zmeny</vt:lpstr>
      <vt:lpstr>    Hospodárenie školy k 31.8.2022</vt:lpstr>
      <vt:lpstr>V roku 2022 sme nadobudli: </vt:lpstr>
      <vt:lpstr>Kamerový systém školy</vt:lpstr>
      <vt:lpstr>Ďakujeme Vám za pozornosť a prajeme Vám pekný zvyšok dňa.</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Plenárne zasadnutie ZRPŠ pri SOŠP v Dolnom Kubíne</dc:title>
  <dc:creator>Bellova</dc:creator>
  <cp:lastModifiedBy>sosp</cp:lastModifiedBy>
  <cp:revision>783</cp:revision>
  <cp:lastPrinted>2020-10-22T13:00:46Z</cp:lastPrinted>
  <dcterms:created xsi:type="dcterms:W3CDTF">2014-10-21T11:34:49Z</dcterms:created>
  <dcterms:modified xsi:type="dcterms:W3CDTF">2022-10-04T14:21:47Z</dcterms:modified>
</cp:coreProperties>
</file>